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7"/>
  </p:notesMasterIdLst>
  <p:handoutMasterIdLst>
    <p:handoutMasterId r:id="rId28"/>
  </p:handoutMasterIdLst>
  <p:sldIdLst>
    <p:sldId id="401" r:id="rId2"/>
    <p:sldId id="402" r:id="rId3"/>
    <p:sldId id="428" r:id="rId4"/>
    <p:sldId id="425" r:id="rId5"/>
    <p:sldId id="427" r:id="rId6"/>
    <p:sldId id="405" r:id="rId7"/>
    <p:sldId id="406" r:id="rId8"/>
    <p:sldId id="407" r:id="rId9"/>
    <p:sldId id="421" r:id="rId10"/>
    <p:sldId id="429" r:id="rId11"/>
    <p:sldId id="430" r:id="rId12"/>
    <p:sldId id="431" r:id="rId13"/>
    <p:sldId id="423" r:id="rId14"/>
    <p:sldId id="412" r:id="rId15"/>
    <p:sldId id="432" r:id="rId16"/>
    <p:sldId id="433" r:id="rId17"/>
    <p:sldId id="413" r:id="rId18"/>
    <p:sldId id="410" r:id="rId19"/>
    <p:sldId id="414" r:id="rId20"/>
    <p:sldId id="434" r:id="rId21"/>
    <p:sldId id="415" r:id="rId22"/>
    <p:sldId id="416" r:id="rId23"/>
    <p:sldId id="417" r:id="rId24"/>
    <p:sldId id="435" r:id="rId25"/>
    <p:sldId id="403" r:id="rId2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590" autoAdjust="0"/>
  </p:normalViewPr>
  <p:slideViewPr>
    <p:cSldViewPr snapToGrid="0">
      <p:cViewPr varScale="1">
        <p:scale>
          <a:sx n="55" d="100"/>
          <a:sy n="55" d="100"/>
        </p:scale>
        <p:origin x="109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36" d="100"/>
          <a:sy n="36" d="100"/>
        </p:scale>
        <p:origin x="-180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FDCB76-52C7-475E-9BCF-FDB2055723CD}" type="doc">
      <dgm:prSet loTypeId="urn:microsoft.com/office/officeart/2005/8/layout/cycle8" loCatId="cycle" qsTypeId="urn:microsoft.com/office/officeart/2005/8/quickstyle/3d3" qsCatId="3D" csTypeId="urn:microsoft.com/office/officeart/2005/8/colors/colorful4" csCatId="colorful" phldr="1"/>
      <dgm:spPr/>
    </dgm:pt>
    <dgm:pt modelId="{8E4E0E6C-D55D-4BF2-AEFA-F30E7F0D304F}">
      <dgm:prSet phldrT="[Texto]" custT="1"/>
      <dgm:spPr/>
      <dgm:t>
        <a:bodyPr/>
        <a:lstStyle/>
        <a:p>
          <a:r>
            <a:rPr lang="es-419" sz="1400" b="1" i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Transformación a un producto de alto valor agregado </a:t>
          </a:r>
        </a:p>
        <a:p>
          <a:r>
            <a:rPr lang="es-419" sz="1400" b="1" i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(P-fertilizante)</a:t>
          </a:r>
          <a:endParaRPr lang="es-CO" sz="1600" b="1" i="1" dirty="0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gm:t>
    </dgm:pt>
    <dgm:pt modelId="{B11508D6-91D0-46B2-A5E7-924348F543D9}" type="parTrans" cxnId="{0AF5070D-E4FE-4F24-9147-69E820EFE785}">
      <dgm:prSet/>
      <dgm:spPr/>
      <dgm:t>
        <a:bodyPr/>
        <a:lstStyle/>
        <a:p>
          <a:endParaRPr lang="es-CO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C5C091-A652-4EDA-9185-47189B270CF4}" type="sibTrans" cxnId="{0AF5070D-E4FE-4F24-9147-69E820EFE785}">
      <dgm:prSet/>
      <dgm:spPr/>
      <dgm:t>
        <a:bodyPr/>
        <a:lstStyle/>
        <a:p>
          <a:endParaRPr lang="es-CO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9DBE2E-7910-4B99-BE3D-78751BAFED84}">
      <dgm:prSet phldrT="[Texto]" custT="1"/>
      <dgm:spPr/>
      <dgm:t>
        <a:bodyPr/>
        <a:lstStyle/>
        <a:p>
          <a:r>
            <a:rPr lang="es-419" sz="1600" b="1" i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Biomasa residual </a:t>
          </a:r>
          <a:endParaRPr lang="es-CO" sz="1600" b="1" i="1" dirty="0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gm:t>
    </dgm:pt>
    <dgm:pt modelId="{B25BEF6A-0CEA-4FDB-91F1-62E054534A74}" type="parTrans" cxnId="{697274C5-983D-4C61-B948-081D1331B312}">
      <dgm:prSet/>
      <dgm:spPr/>
      <dgm:t>
        <a:bodyPr/>
        <a:lstStyle/>
        <a:p>
          <a:endParaRPr lang="es-CO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02FF09-EA81-48E0-AB08-AC0736F16387}" type="sibTrans" cxnId="{697274C5-983D-4C61-B948-081D1331B312}">
      <dgm:prSet/>
      <dgm:spPr/>
      <dgm:t>
        <a:bodyPr/>
        <a:lstStyle/>
        <a:p>
          <a:endParaRPr lang="es-CO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1D5172-1ABF-44DA-B9A4-9B2991DA4433}">
      <dgm:prSet phldrT="[Texto]" custT="1"/>
      <dgm:spPr/>
      <dgm:t>
        <a:bodyPr/>
        <a:lstStyle/>
        <a:p>
          <a:r>
            <a:rPr lang="es-419" sz="1600" b="1" i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Adsorción de P</a:t>
          </a:r>
          <a:endParaRPr lang="es-CO" sz="1600" b="1" i="1" dirty="0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gm:t>
    </dgm:pt>
    <dgm:pt modelId="{7B4B38A3-AD3C-4430-95A4-EEE7CA81FCBB}" type="parTrans" cxnId="{1887524B-5D9D-47E5-BD66-751DD5AE5F0B}">
      <dgm:prSet/>
      <dgm:spPr/>
      <dgm:t>
        <a:bodyPr/>
        <a:lstStyle/>
        <a:p>
          <a:endParaRPr lang="es-CO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414811-1A3D-4403-A518-9BDABD8DFDAD}" type="sibTrans" cxnId="{1887524B-5D9D-47E5-BD66-751DD5AE5F0B}">
      <dgm:prSet/>
      <dgm:spPr/>
      <dgm:t>
        <a:bodyPr/>
        <a:lstStyle/>
        <a:p>
          <a:endParaRPr lang="es-CO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7DA71E-47F6-4441-A5BE-EECDD69C7621}">
      <dgm:prSet phldrT="[Texto]" custT="1"/>
      <dgm:spPr/>
      <dgm:t>
        <a:bodyPr/>
        <a:lstStyle/>
        <a:p>
          <a:r>
            <a:rPr lang="es-419" sz="1600" b="1" i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Reciclaje y recuperación </a:t>
          </a:r>
        </a:p>
        <a:p>
          <a:r>
            <a:rPr lang="es-419" sz="1600" b="1" i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de P</a:t>
          </a:r>
          <a:endParaRPr lang="es-CO" sz="2400" b="1" i="1" dirty="0">
            <a:solidFill>
              <a:schemeClr val="bg1"/>
            </a:solidFill>
            <a:latin typeface="+mj-lt"/>
            <a:cs typeface="Times New Roman" panose="02020603050405020304" pitchFamily="18" charset="0"/>
          </a:endParaRPr>
        </a:p>
      </dgm:t>
    </dgm:pt>
    <dgm:pt modelId="{831A4B64-35B2-4C96-BEFD-E9415BC7AFA7}" type="parTrans" cxnId="{118564ED-E458-4CA6-8059-5D3AC0932B42}">
      <dgm:prSet/>
      <dgm:spPr/>
      <dgm:t>
        <a:bodyPr/>
        <a:lstStyle/>
        <a:p>
          <a:endParaRPr lang="es-CO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197F37-BC11-4C7A-BD9C-039C1F4DF1CE}" type="sibTrans" cxnId="{118564ED-E458-4CA6-8059-5D3AC0932B42}">
      <dgm:prSet/>
      <dgm:spPr/>
      <dgm:t>
        <a:bodyPr/>
        <a:lstStyle/>
        <a:p>
          <a:endParaRPr lang="es-CO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1CC67F-24AA-40AA-8CA4-03814CAB0DA2}" type="pres">
      <dgm:prSet presAssocID="{51FDCB76-52C7-475E-9BCF-FDB2055723CD}" presName="compositeShape" presStyleCnt="0">
        <dgm:presLayoutVars>
          <dgm:chMax val="7"/>
          <dgm:dir/>
          <dgm:resizeHandles val="exact"/>
        </dgm:presLayoutVars>
      </dgm:prSet>
      <dgm:spPr/>
    </dgm:pt>
    <dgm:pt modelId="{AD5B37AA-DEAD-4ED7-9352-1885A3B3070E}" type="pres">
      <dgm:prSet presAssocID="{51FDCB76-52C7-475E-9BCF-FDB2055723CD}" presName="wedge1" presStyleLbl="node1" presStyleIdx="0" presStyleCnt="4"/>
      <dgm:spPr/>
    </dgm:pt>
    <dgm:pt modelId="{DC0FD042-9862-4A99-9032-0ED7D8E2A830}" type="pres">
      <dgm:prSet presAssocID="{51FDCB76-52C7-475E-9BCF-FDB2055723CD}" presName="dummy1a" presStyleCnt="0"/>
      <dgm:spPr/>
    </dgm:pt>
    <dgm:pt modelId="{3DA179FF-BB47-4493-AACC-25B5D6045D2E}" type="pres">
      <dgm:prSet presAssocID="{51FDCB76-52C7-475E-9BCF-FDB2055723CD}" presName="dummy1b" presStyleCnt="0"/>
      <dgm:spPr/>
    </dgm:pt>
    <dgm:pt modelId="{3188BA3A-C8EA-43E8-AF30-99BD82531934}" type="pres">
      <dgm:prSet presAssocID="{51FDCB76-52C7-475E-9BCF-FDB2055723CD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C3252EE-9D6C-40AB-BA2E-205DB8DB4E46}" type="pres">
      <dgm:prSet presAssocID="{51FDCB76-52C7-475E-9BCF-FDB2055723CD}" presName="wedge2" presStyleLbl="node1" presStyleIdx="1" presStyleCnt="4"/>
      <dgm:spPr/>
    </dgm:pt>
    <dgm:pt modelId="{5240C4FC-A0D7-469C-94E0-8F7F2A625EFB}" type="pres">
      <dgm:prSet presAssocID="{51FDCB76-52C7-475E-9BCF-FDB2055723CD}" presName="dummy2a" presStyleCnt="0"/>
      <dgm:spPr/>
    </dgm:pt>
    <dgm:pt modelId="{B7F68F5B-164D-4D9C-A781-28C0D06A0A5B}" type="pres">
      <dgm:prSet presAssocID="{51FDCB76-52C7-475E-9BCF-FDB2055723CD}" presName="dummy2b" presStyleCnt="0"/>
      <dgm:spPr/>
    </dgm:pt>
    <dgm:pt modelId="{ED3A9150-4093-4889-A880-C0145D9F8EB8}" type="pres">
      <dgm:prSet presAssocID="{51FDCB76-52C7-475E-9BCF-FDB2055723CD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461173F-F870-4EA2-BBF0-BD9E8B0D0A0A}" type="pres">
      <dgm:prSet presAssocID="{51FDCB76-52C7-475E-9BCF-FDB2055723CD}" presName="wedge3" presStyleLbl="node1" presStyleIdx="2" presStyleCnt="4"/>
      <dgm:spPr/>
    </dgm:pt>
    <dgm:pt modelId="{3D85A911-F107-44BB-9D65-7F0DF8BD5688}" type="pres">
      <dgm:prSet presAssocID="{51FDCB76-52C7-475E-9BCF-FDB2055723CD}" presName="dummy3a" presStyleCnt="0"/>
      <dgm:spPr/>
    </dgm:pt>
    <dgm:pt modelId="{79B0CD77-D7D5-4FF4-85BF-4AE99C195A43}" type="pres">
      <dgm:prSet presAssocID="{51FDCB76-52C7-475E-9BCF-FDB2055723CD}" presName="dummy3b" presStyleCnt="0"/>
      <dgm:spPr/>
    </dgm:pt>
    <dgm:pt modelId="{9528EA7A-D0BF-4BD1-91DA-54571AA5E080}" type="pres">
      <dgm:prSet presAssocID="{51FDCB76-52C7-475E-9BCF-FDB2055723CD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DB5106B-29DD-42E9-B1C9-D74980786A61}" type="pres">
      <dgm:prSet presAssocID="{51FDCB76-52C7-475E-9BCF-FDB2055723CD}" presName="wedge4" presStyleLbl="node1" presStyleIdx="3" presStyleCnt="4"/>
      <dgm:spPr/>
    </dgm:pt>
    <dgm:pt modelId="{421E841D-17F0-4354-AAA9-D797E4E18ED5}" type="pres">
      <dgm:prSet presAssocID="{51FDCB76-52C7-475E-9BCF-FDB2055723CD}" presName="dummy4a" presStyleCnt="0"/>
      <dgm:spPr/>
    </dgm:pt>
    <dgm:pt modelId="{E3D346F1-CC2F-4629-8AE1-E6909CEE27E6}" type="pres">
      <dgm:prSet presAssocID="{51FDCB76-52C7-475E-9BCF-FDB2055723CD}" presName="dummy4b" presStyleCnt="0"/>
      <dgm:spPr/>
    </dgm:pt>
    <dgm:pt modelId="{31C5D79C-ABCD-474F-A942-23BB58C275E1}" type="pres">
      <dgm:prSet presAssocID="{51FDCB76-52C7-475E-9BCF-FDB2055723CD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1C3853ED-3295-4456-9597-FCF9117F232A}" type="pres">
      <dgm:prSet presAssocID="{58C5C091-A652-4EDA-9185-47189B270CF4}" presName="arrowWedge1" presStyleLbl="fgSibTrans2D1" presStyleIdx="0" presStyleCnt="4"/>
      <dgm:spPr/>
    </dgm:pt>
    <dgm:pt modelId="{8822DBE6-642A-4C04-8133-8543D3784E72}" type="pres">
      <dgm:prSet presAssocID="{AC02FF09-EA81-48E0-AB08-AC0736F16387}" presName="arrowWedge2" presStyleLbl="fgSibTrans2D1" presStyleIdx="1" presStyleCnt="4"/>
      <dgm:spPr/>
    </dgm:pt>
    <dgm:pt modelId="{2028E5EF-C731-4403-9B4C-BA897D4992B9}" type="pres">
      <dgm:prSet presAssocID="{FF414811-1A3D-4403-A518-9BDABD8DFDAD}" presName="arrowWedge3" presStyleLbl="fgSibTrans2D1" presStyleIdx="2" presStyleCnt="4"/>
      <dgm:spPr/>
    </dgm:pt>
    <dgm:pt modelId="{8CCA4F66-0EF8-4BCA-BD84-8B6B710101E3}" type="pres">
      <dgm:prSet presAssocID="{24197F37-BC11-4C7A-BD9C-039C1F4DF1CE}" presName="arrowWedge4" presStyleLbl="fgSibTrans2D1" presStyleIdx="3" presStyleCnt="4"/>
      <dgm:spPr/>
    </dgm:pt>
  </dgm:ptLst>
  <dgm:cxnLst>
    <dgm:cxn modelId="{0AF5070D-E4FE-4F24-9147-69E820EFE785}" srcId="{51FDCB76-52C7-475E-9BCF-FDB2055723CD}" destId="{8E4E0E6C-D55D-4BF2-AEFA-F30E7F0D304F}" srcOrd="0" destOrd="0" parTransId="{B11508D6-91D0-46B2-A5E7-924348F543D9}" sibTransId="{58C5C091-A652-4EDA-9185-47189B270CF4}"/>
    <dgm:cxn modelId="{F1EC3921-08AE-4A09-915E-4AE4CFBC9181}" type="presOf" srcId="{2C7DA71E-47F6-4441-A5BE-EECDD69C7621}" destId="{ADB5106B-29DD-42E9-B1C9-D74980786A61}" srcOrd="0" destOrd="0" presId="urn:microsoft.com/office/officeart/2005/8/layout/cycle8"/>
    <dgm:cxn modelId="{1887524B-5D9D-47E5-BD66-751DD5AE5F0B}" srcId="{51FDCB76-52C7-475E-9BCF-FDB2055723CD}" destId="{FF1D5172-1ABF-44DA-B9A4-9B2991DA4433}" srcOrd="2" destOrd="0" parTransId="{7B4B38A3-AD3C-4430-95A4-EEE7CA81FCBB}" sibTransId="{FF414811-1A3D-4403-A518-9BDABD8DFDAD}"/>
    <dgm:cxn modelId="{B1533572-F199-496D-B0E2-E7B43EC9ADAA}" type="presOf" srcId="{FF1D5172-1ABF-44DA-B9A4-9B2991DA4433}" destId="{9528EA7A-D0BF-4BD1-91DA-54571AA5E080}" srcOrd="1" destOrd="0" presId="urn:microsoft.com/office/officeart/2005/8/layout/cycle8"/>
    <dgm:cxn modelId="{B97AEA77-A012-44A6-AA12-4EFA1C6A5BD4}" type="presOf" srcId="{2C7DA71E-47F6-4441-A5BE-EECDD69C7621}" destId="{31C5D79C-ABCD-474F-A942-23BB58C275E1}" srcOrd="1" destOrd="0" presId="urn:microsoft.com/office/officeart/2005/8/layout/cycle8"/>
    <dgm:cxn modelId="{B9174B89-9B94-4A6F-96A2-8A8974701811}" type="presOf" srcId="{51FDCB76-52C7-475E-9BCF-FDB2055723CD}" destId="{031CC67F-24AA-40AA-8CA4-03814CAB0DA2}" srcOrd="0" destOrd="0" presId="urn:microsoft.com/office/officeart/2005/8/layout/cycle8"/>
    <dgm:cxn modelId="{79701F9B-B2F4-4A93-84D2-73C8A5DEC8A1}" type="presOf" srcId="{8E4E0E6C-D55D-4BF2-AEFA-F30E7F0D304F}" destId="{3188BA3A-C8EA-43E8-AF30-99BD82531934}" srcOrd="1" destOrd="0" presId="urn:microsoft.com/office/officeart/2005/8/layout/cycle8"/>
    <dgm:cxn modelId="{41A72ABB-8BAD-4526-8378-24C9A1F2305E}" type="presOf" srcId="{FF1D5172-1ABF-44DA-B9A4-9B2991DA4433}" destId="{2461173F-F870-4EA2-BBF0-BD9E8B0D0A0A}" srcOrd="0" destOrd="0" presId="urn:microsoft.com/office/officeart/2005/8/layout/cycle8"/>
    <dgm:cxn modelId="{697274C5-983D-4C61-B948-081D1331B312}" srcId="{51FDCB76-52C7-475E-9BCF-FDB2055723CD}" destId="{C99DBE2E-7910-4B99-BE3D-78751BAFED84}" srcOrd="1" destOrd="0" parTransId="{B25BEF6A-0CEA-4FDB-91F1-62E054534A74}" sibTransId="{AC02FF09-EA81-48E0-AB08-AC0736F16387}"/>
    <dgm:cxn modelId="{7816C7E3-CBF6-49F0-B3BD-B1469BBD73F7}" type="presOf" srcId="{C99DBE2E-7910-4B99-BE3D-78751BAFED84}" destId="{FC3252EE-9D6C-40AB-BA2E-205DB8DB4E46}" srcOrd="0" destOrd="0" presId="urn:microsoft.com/office/officeart/2005/8/layout/cycle8"/>
    <dgm:cxn modelId="{118564ED-E458-4CA6-8059-5D3AC0932B42}" srcId="{51FDCB76-52C7-475E-9BCF-FDB2055723CD}" destId="{2C7DA71E-47F6-4441-A5BE-EECDD69C7621}" srcOrd="3" destOrd="0" parTransId="{831A4B64-35B2-4C96-BEFD-E9415BC7AFA7}" sibTransId="{24197F37-BC11-4C7A-BD9C-039C1F4DF1CE}"/>
    <dgm:cxn modelId="{4D30A4F8-7B30-44DE-B093-4D68B23C82DE}" type="presOf" srcId="{8E4E0E6C-D55D-4BF2-AEFA-F30E7F0D304F}" destId="{AD5B37AA-DEAD-4ED7-9352-1885A3B3070E}" srcOrd="0" destOrd="0" presId="urn:microsoft.com/office/officeart/2005/8/layout/cycle8"/>
    <dgm:cxn modelId="{A889AEFE-017A-4572-B197-53BF5FD74DE4}" type="presOf" srcId="{C99DBE2E-7910-4B99-BE3D-78751BAFED84}" destId="{ED3A9150-4093-4889-A880-C0145D9F8EB8}" srcOrd="1" destOrd="0" presId="urn:microsoft.com/office/officeart/2005/8/layout/cycle8"/>
    <dgm:cxn modelId="{7833A82B-F186-4BAA-8327-B9660750964B}" type="presParOf" srcId="{031CC67F-24AA-40AA-8CA4-03814CAB0DA2}" destId="{AD5B37AA-DEAD-4ED7-9352-1885A3B3070E}" srcOrd="0" destOrd="0" presId="urn:microsoft.com/office/officeart/2005/8/layout/cycle8"/>
    <dgm:cxn modelId="{01888B4D-BEDE-4192-BC05-0F2B1AA49D18}" type="presParOf" srcId="{031CC67F-24AA-40AA-8CA4-03814CAB0DA2}" destId="{DC0FD042-9862-4A99-9032-0ED7D8E2A830}" srcOrd="1" destOrd="0" presId="urn:microsoft.com/office/officeart/2005/8/layout/cycle8"/>
    <dgm:cxn modelId="{DFA3F4F0-E799-4F5F-B8A0-014019C563E0}" type="presParOf" srcId="{031CC67F-24AA-40AA-8CA4-03814CAB0DA2}" destId="{3DA179FF-BB47-4493-AACC-25B5D6045D2E}" srcOrd="2" destOrd="0" presId="urn:microsoft.com/office/officeart/2005/8/layout/cycle8"/>
    <dgm:cxn modelId="{7D428110-7441-47A6-921C-A1636959076E}" type="presParOf" srcId="{031CC67F-24AA-40AA-8CA4-03814CAB0DA2}" destId="{3188BA3A-C8EA-43E8-AF30-99BD82531934}" srcOrd="3" destOrd="0" presId="urn:microsoft.com/office/officeart/2005/8/layout/cycle8"/>
    <dgm:cxn modelId="{CC1E812A-657C-4D6C-86B9-C7202CECB696}" type="presParOf" srcId="{031CC67F-24AA-40AA-8CA4-03814CAB0DA2}" destId="{FC3252EE-9D6C-40AB-BA2E-205DB8DB4E46}" srcOrd="4" destOrd="0" presId="urn:microsoft.com/office/officeart/2005/8/layout/cycle8"/>
    <dgm:cxn modelId="{F25EC1BA-540C-4894-BFCA-9F8F888E8ABB}" type="presParOf" srcId="{031CC67F-24AA-40AA-8CA4-03814CAB0DA2}" destId="{5240C4FC-A0D7-469C-94E0-8F7F2A625EFB}" srcOrd="5" destOrd="0" presId="urn:microsoft.com/office/officeart/2005/8/layout/cycle8"/>
    <dgm:cxn modelId="{D3A83B05-73C5-4257-835B-6CB73FF042F9}" type="presParOf" srcId="{031CC67F-24AA-40AA-8CA4-03814CAB0DA2}" destId="{B7F68F5B-164D-4D9C-A781-28C0D06A0A5B}" srcOrd="6" destOrd="0" presId="urn:microsoft.com/office/officeart/2005/8/layout/cycle8"/>
    <dgm:cxn modelId="{026E65AD-1085-4D8B-ABCC-42B6AC8B48D1}" type="presParOf" srcId="{031CC67F-24AA-40AA-8CA4-03814CAB0DA2}" destId="{ED3A9150-4093-4889-A880-C0145D9F8EB8}" srcOrd="7" destOrd="0" presId="urn:microsoft.com/office/officeart/2005/8/layout/cycle8"/>
    <dgm:cxn modelId="{24031073-9788-4B00-8F11-FE594ED00187}" type="presParOf" srcId="{031CC67F-24AA-40AA-8CA4-03814CAB0DA2}" destId="{2461173F-F870-4EA2-BBF0-BD9E8B0D0A0A}" srcOrd="8" destOrd="0" presId="urn:microsoft.com/office/officeart/2005/8/layout/cycle8"/>
    <dgm:cxn modelId="{FBF2DCE9-C717-4F7D-8390-795B0D3DAFAB}" type="presParOf" srcId="{031CC67F-24AA-40AA-8CA4-03814CAB0DA2}" destId="{3D85A911-F107-44BB-9D65-7F0DF8BD5688}" srcOrd="9" destOrd="0" presId="urn:microsoft.com/office/officeart/2005/8/layout/cycle8"/>
    <dgm:cxn modelId="{275D8906-9A04-4A9F-90DE-1179C00BCAB2}" type="presParOf" srcId="{031CC67F-24AA-40AA-8CA4-03814CAB0DA2}" destId="{79B0CD77-D7D5-4FF4-85BF-4AE99C195A43}" srcOrd="10" destOrd="0" presId="urn:microsoft.com/office/officeart/2005/8/layout/cycle8"/>
    <dgm:cxn modelId="{FE24958D-3DD2-4DE3-855F-3675DDB51EFB}" type="presParOf" srcId="{031CC67F-24AA-40AA-8CA4-03814CAB0DA2}" destId="{9528EA7A-D0BF-4BD1-91DA-54571AA5E080}" srcOrd="11" destOrd="0" presId="urn:microsoft.com/office/officeart/2005/8/layout/cycle8"/>
    <dgm:cxn modelId="{0B48BBC7-0A63-4A4C-A56C-BC64187524D5}" type="presParOf" srcId="{031CC67F-24AA-40AA-8CA4-03814CAB0DA2}" destId="{ADB5106B-29DD-42E9-B1C9-D74980786A61}" srcOrd="12" destOrd="0" presId="urn:microsoft.com/office/officeart/2005/8/layout/cycle8"/>
    <dgm:cxn modelId="{68EA8A73-4254-4E61-A3A8-6A27124D02EC}" type="presParOf" srcId="{031CC67F-24AA-40AA-8CA4-03814CAB0DA2}" destId="{421E841D-17F0-4354-AAA9-D797E4E18ED5}" srcOrd="13" destOrd="0" presId="urn:microsoft.com/office/officeart/2005/8/layout/cycle8"/>
    <dgm:cxn modelId="{0434C9B4-D7D8-4D74-978A-8E7281620719}" type="presParOf" srcId="{031CC67F-24AA-40AA-8CA4-03814CAB0DA2}" destId="{E3D346F1-CC2F-4629-8AE1-E6909CEE27E6}" srcOrd="14" destOrd="0" presId="urn:microsoft.com/office/officeart/2005/8/layout/cycle8"/>
    <dgm:cxn modelId="{212D4185-87EC-4D45-AD26-FE1A7D10E5B4}" type="presParOf" srcId="{031CC67F-24AA-40AA-8CA4-03814CAB0DA2}" destId="{31C5D79C-ABCD-474F-A942-23BB58C275E1}" srcOrd="15" destOrd="0" presId="urn:microsoft.com/office/officeart/2005/8/layout/cycle8"/>
    <dgm:cxn modelId="{6FDF1CD6-9A78-480E-B05D-BD0809C2C90C}" type="presParOf" srcId="{031CC67F-24AA-40AA-8CA4-03814CAB0DA2}" destId="{1C3853ED-3295-4456-9597-FCF9117F232A}" srcOrd="16" destOrd="0" presId="urn:microsoft.com/office/officeart/2005/8/layout/cycle8"/>
    <dgm:cxn modelId="{76B4F436-46C2-42DE-96DB-2D5ECFCE5E84}" type="presParOf" srcId="{031CC67F-24AA-40AA-8CA4-03814CAB0DA2}" destId="{8822DBE6-642A-4C04-8133-8543D3784E72}" srcOrd="17" destOrd="0" presId="urn:microsoft.com/office/officeart/2005/8/layout/cycle8"/>
    <dgm:cxn modelId="{D22E5C87-6782-41C8-A55C-33030C1BC94B}" type="presParOf" srcId="{031CC67F-24AA-40AA-8CA4-03814CAB0DA2}" destId="{2028E5EF-C731-4403-9B4C-BA897D4992B9}" srcOrd="18" destOrd="0" presId="urn:microsoft.com/office/officeart/2005/8/layout/cycle8"/>
    <dgm:cxn modelId="{1E180E61-2002-4DCA-A47F-D7FB8D01EE0B}" type="presParOf" srcId="{031CC67F-24AA-40AA-8CA4-03814CAB0DA2}" destId="{8CCA4F66-0EF8-4BCA-BD84-8B6B710101E3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5B37AA-DEAD-4ED7-9352-1885A3B3070E}">
      <dsp:nvSpPr>
        <dsp:cNvPr id="0" name=""/>
        <dsp:cNvSpPr/>
      </dsp:nvSpPr>
      <dsp:spPr>
        <a:xfrm>
          <a:off x="574950" y="309144"/>
          <a:ext cx="4169976" cy="4169976"/>
        </a:xfrm>
        <a:prstGeom prst="pie">
          <a:avLst>
            <a:gd name="adj1" fmla="val 162000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b="1" i="1" kern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Transformación a un producto de alto valor agregado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b="1" i="1" kern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(P-fertilizante)</a:t>
          </a:r>
          <a:endParaRPr lang="es-CO" sz="1600" b="1" i="1" kern="1200" dirty="0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sp:txBody>
      <dsp:txXfrm>
        <a:off x="2788513" y="1173421"/>
        <a:ext cx="1538919" cy="1141779"/>
      </dsp:txXfrm>
    </dsp:sp>
    <dsp:sp modelId="{FC3252EE-9D6C-40AB-BA2E-205DB8DB4E46}">
      <dsp:nvSpPr>
        <dsp:cNvPr id="0" name=""/>
        <dsp:cNvSpPr/>
      </dsp:nvSpPr>
      <dsp:spPr>
        <a:xfrm>
          <a:off x="574950" y="449136"/>
          <a:ext cx="4169976" cy="4169976"/>
        </a:xfrm>
        <a:prstGeom prst="pie">
          <a:avLst>
            <a:gd name="adj1" fmla="val 0"/>
            <a:gd name="adj2" fmla="val 540000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b="1" i="1" kern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Biomasa residual </a:t>
          </a:r>
          <a:endParaRPr lang="es-CO" sz="1600" b="1" i="1" kern="1200" dirty="0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sp:txBody>
      <dsp:txXfrm>
        <a:off x="2788513" y="2613056"/>
        <a:ext cx="1538919" cy="1141779"/>
      </dsp:txXfrm>
    </dsp:sp>
    <dsp:sp modelId="{2461173F-F870-4EA2-BBF0-BD9E8B0D0A0A}">
      <dsp:nvSpPr>
        <dsp:cNvPr id="0" name=""/>
        <dsp:cNvSpPr/>
      </dsp:nvSpPr>
      <dsp:spPr>
        <a:xfrm>
          <a:off x="434958" y="449136"/>
          <a:ext cx="4169976" cy="4169976"/>
        </a:xfrm>
        <a:prstGeom prst="pie">
          <a:avLst>
            <a:gd name="adj1" fmla="val 5400000"/>
            <a:gd name="adj2" fmla="val 10800000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b="1" i="1" kern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Adsorción de P</a:t>
          </a:r>
          <a:endParaRPr lang="es-CO" sz="1600" b="1" i="1" kern="1200" dirty="0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sp:txBody>
      <dsp:txXfrm>
        <a:off x="852452" y="2613056"/>
        <a:ext cx="1538919" cy="1141779"/>
      </dsp:txXfrm>
    </dsp:sp>
    <dsp:sp modelId="{ADB5106B-29DD-42E9-B1C9-D74980786A61}">
      <dsp:nvSpPr>
        <dsp:cNvPr id="0" name=""/>
        <dsp:cNvSpPr/>
      </dsp:nvSpPr>
      <dsp:spPr>
        <a:xfrm>
          <a:off x="434958" y="309144"/>
          <a:ext cx="4169976" cy="4169976"/>
        </a:xfrm>
        <a:prstGeom prst="pie">
          <a:avLst>
            <a:gd name="adj1" fmla="val 10800000"/>
            <a:gd name="adj2" fmla="val 1620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b="1" i="1" kern="12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Reciclaje y recuperación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b="1" i="1" kern="12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de P</a:t>
          </a:r>
          <a:endParaRPr lang="es-CO" sz="2400" b="1" i="1" kern="1200" dirty="0">
            <a:solidFill>
              <a:schemeClr val="bg1"/>
            </a:solidFill>
            <a:latin typeface="+mj-lt"/>
            <a:cs typeface="Times New Roman" panose="02020603050405020304" pitchFamily="18" charset="0"/>
          </a:endParaRPr>
        </a:p>
      </dsp:txBody>
      <dsp:txXfrm>
        <a:off x="852452" y="1173421"/>
        <a:ext cx="1538919" cy="1141779"/>
      </dsp:txXfrm>
    </dsp:sp>
    <dsp:sp modelId="{1C3853ED-3295-4456-9597-FCF9117F232A}">
      <dsp:nvSpPr>
        <dsp:cNvPr id="0" name=""/>
        <dsp:cNvSpPr/>
      </dsp:nvSpPr>
      <dsp:spPr>
        <a:xfrm>
          <a:off x="316809" y="51003"/>
          <a:ext cx="4686259" cy="4686259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22DBE6-642A-4C04-8133-8543D3784E72}">
      <dsp:nvSpPr>
        <dsp:cNvPr id="0" name=""/>
        <dsp:cNvSpPr/>
      </dsp:nvSpPr>
      <dsp:spPr>
        <a:xfrm>
          <a:off x="316809" y="190995"/>
          <a:ext cx="4686259" cy="4686259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28E5EF-C731-4403-9B4C-BA897D4992B9}">
      <dsp:nvSpPr>
        <dsp:cNvPr id="0" name=""/>
        <dsp:cNvSpPr/>
      </dsp:nvSpPr>
      <dsp:spPr>
        <a:xfrm>
          <a:off x="176817" y="190995"/>
          <a:ext cx="4686259" cy="4686259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CA4F66-0EF8-4BCA-BD84-8B6B710101E3}">
      <dsp:nvSpPr>
        <dsp:cNvPr id="0" name=""/>
        <dsp:cNvSpPr/>
      </dsp:nvSpPr>
      <dsp:spPr>
        <a:xfrm>
          <a:off x="176817" y="51003"/>
          <a:ext cx="4686259" cy="4686259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C7140-1A6E-4287-A4F8-CA64D7E2C117}" type="datetimeFigureOut">
              <a:rPr lang="es-CO" smtClean="0"/>
              <a:pPr/>
              <a:t>29/09/2022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49922-B006-4E1E-BFB8-2ED8FEF309ED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57076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C221D-72BA-4055-8237-E090F6451D85}" type="datetimeFigureOut">
              <a:rPr lang="es-CO" smtClean="0"/>
              <a:pPr/>
              <a:t>29/09/2022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D8271-3161-48B6-BE98-B38FFE60F92A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4040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D8271-3161-48B6-BE98-B38FFE60F92A}" type="slidenum">
              <a:rPr lang="es-CO" smtClean="0"/>
              <a:pPr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9684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D8271-3161-48B6-BE98-B38FFE60F92A}" type="slidenum">
              <a:rPr lang="es-CO" smtClean="0"/>
              <a:pPr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5348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D8271-3161-48B6-BE98-B38FFE60F92A}" type="slidenum">
              <a:rPr lang="es-CO" smtClean="0"/>
              <a:pPr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0945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D8271-3161-48B6-BE98-B38FFE60F92A}" type="slidenum">
              <a:rPr lang="es-CO" smtClean="0"/>
              <a:pPr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52380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D8271-3161-48B6-BE98-B38FFE60F92A}" type="slidenum">
              <a:rPr lang="es-CO" smtClean="0"/>
              <a:pPr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6406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PLANTILLA-CONFERENCIA-B-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8296074B-37AD-45C7-8DCA-3ADA7A0DF530}" type="datetimeFigureOut">
              <a:rPr lang="es-CO" smtClean="0"/>
              <a:pPr/>
              <a:t>29/09/2022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2E5D897-1323-4504-9B1E-81437F8BB924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8296074B-37AD-45C7-8DCA-3ADA7A0DF530}" type="datetimeFigureOut">
              <a:rPr lang="es-CO" smtClean="0"/>
              <a:pPr/>
              <a:t>29/09/2022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2E5D897-1323-4504-9B1E-81437F8BB924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872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565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13AC8E6-C588-43E4-8E8F-EF050552B9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3F1D36-EA27-4C56-8210-B28EC1E349E5}" type="datetimeFigureOut">
              <a:rPr lang="es-CO" smtClean="0"/>
              <a:pPr/>
              <a:t>29/09/2022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163B5B1-D03D-455F-A457-FC95953DA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8435A7C-77FC-4E2E-B15A-BDD1D7BC0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EA249-9B77-49B5-9DE5-2699DD2A939D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2685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PLANTILLA-CONFERENCIA-B-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PLANTILLA-CONFERENCIA-B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8296074B-37AD-45C7-8DCA-3ADA7A0DF530}" type="datetimeFigureOut">
              <a:rPr lang="es-CO" smtClean="0"/>
              <a:pPr/>
              <a:t>29/09/2022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2E5D897-1323-4504-9B1E-81437F8BB924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8296074B-37AD-45C7-8DCA-3ADA7A0DF530}" type="datetimeFigureOut">
              <a:rPr lang="es-CO" smtClean="0"/>
              <a:pPr/>
              <a:t>29/09/2022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2E5D897-1323-4504-9B1E-81437F8BB924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8296074B-37AD-45C7-8DCA-3ADA7A0DF530}" type="datetimeFigureOut">
              <a:rPr lang="es-CO" smtClean="0"/>
              <a:pPr/>
              <a:t>29/09/2022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2E5D897-1323-4504-9B1E-81437F8BB924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8296074B-37AD-45C7-8DCA-3ADA7A0DF530}" type="datetimeFigureOut">
              <a:rPr lang="es-CO" smtClean="0"/>
              <a:pPr/>
              <a:t>29/09/2022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2E5D897-1323-4504-9B1E-81437F8BB924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8296074B-37AD-45C7-8DCA-3ADA7A0DF530}" type="datetimeFigureOut">
              <a:rPr lang="es-CO" smtClean="0"/>
              <a:pPr/>
              <a:t>29/09/2022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2E5D897-1323-4504-9B1E-81437F8BB924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8296074B-37AD-45C7-8DCA-3ADA7A0DF530}" type="datetimeFigureOut">
              <a:rPr lang="es-CO" smtClean="0"/>
              <a:pPr/>
              <a:t>29/09/2022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2E5D897-1323-4504-9B1E-81437F8BB924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49" r:id="rId12"/>
    <p:sldLayoutId id="2147483660" r:id="rId13"/>
    <p:sldLayoutId id="2147483653" r:id="rId14"/>
    <p:sldLayoutId id="214748365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Relationship Id="rId5" Type="http://schemas.openxmlformats.org/officeDocument/2006/relationships/hyperlink" Target="mailto:nyacelas@udemedellin.edu.co" TargetMode="Externa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3.jpeg"/><Relationship Id="rId7" Type="http://schemas.openxmlformats.org/officeDocument/2006/relationships/image" Target="../media/image3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sciencedirect.com/science/journal/22133437/9/1" TargetMode="External"/><Relationship Id="rId4" Type="http://schemas.openxmlformats.org/officeDocument/2006/relationships/hyperlink" Target="https://www.sciencedirect.com/science/journal/22133437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sciencedirect.com/science/journal/22133437/9/1" TargetMode="External"/><Relationship Id="rId4" Type="http://schemas.openxmlformats.org/officeDocument/2006/relationships/hyperlink" Target="https://www.sciencedirect.com/science/journal/22133437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journal/22133437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hyperlink" Target="https://www.sciencedirect.com/science/journal/22133437/9/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sciencedirect.com/science/journal/00456535/287/part/P3" TargetMode="External"/><Relationship Id="rId4" Type="http://schemas.openxmlformats.org/officeDocument/2006/relationships/hyperlink" Target="https://www.sciencedirect.com/science/journal/00456535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5" Type="http://schemas.openxmlformats.org/officeDocument/2006/relationships/hyperlink" Target="https://www.sciencedirect.com/science/journal/22133437/9/1" TargetMode="External"/><Relationship Id="rId4" Type="http://schemas.openxmlformats.org/officeDocument/2006/relationships/hyperlink" Target="https://www.sciencedirect.com/science/journal/22133437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7" Type="http://schemas.openxmlformats.org/officeDocument/2006/relationships/hyperlink" Target="https://www.sciencedirect.com/science/journal/00456535/119/supp/C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sciencedirect.com/science/journal/00456535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074735" y="1978362"/>
            <a:ext cx="7759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Franklin Gothic Book" panose="020B0503020102020204" pitchFamily="34" charset="0"/>
              </a:rPr>
              <a:t>Biocomposites producidos a partir de </a:t>
            </a:r>
            <a:r>
              <a:rPr lang="es-CO" sz="2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Franklin Gothic Book" panose="020B0503020102020204" pitchFamily="34" charset="0"/>
              </a:rPr>
              <a:t>biocarbón</a:t>
            </a:r>
            <a:r>
              <a:rPr lang="es-CO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Franklin Gothic Book" panose="020B0503020102020204" pitchFamily="34" charset="0"/>
              </a:rPr>
              <a:t> de palma para la remoción y recuperación de fósforo desde aguas residuales: </a:t>
            </a:r>
            <a:r>
              <a:rPr lang="es-CO" sz="28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Franklin Gothic Book" panose="020B0503020102020204" pitchFamily="34" charset="0"/>
              </a:rPr>
              <a:t>Una aproximación a la economía circular.</a:t>
            </a:r>
            <a:endParaRPr lang="es-ES" sz="2800" b="1" u="sng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Franklin Gothic Book" panose="020B0503020102020204" pitchFamily="34" charset="0"/>
              <a:cs typeface="Gotham Bold"/>
            </a:endParaRPr>
          </a:p>
        </p:txBody>
      </p:sp>
      <p:sp>
        <p:nvSpPr>
          <p:cNvPr id="3" name="CuadroTexto 1"/>
          <p:cNvSpPr txBox="1"/>
          <p:nvPr/>
        </p:nvSpPr>
        <p:spPr>
          <a:xfrm>
            <a:off x="5280708" y="4214808"/>
            <a:ext cx="4049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latin typeface="Calibri Light" panose="020F0302020204030204" pitchFamily="34" charset="0"/>
                <a:cs typeface="Gotham Book" pitchFamily="50" charset="0"/>
              </a:rPr>
              <a:t>Por: Nancy Yamile Acelas Soto</a:t>
            </a:r>
          </a:p>
          <a:p>
            <a:pPr algn="ctr"/>
            <a:r>
              <a:rPr lang="es-CO" sz="2000" b="1" dirty="0">
                <a:latin typeface="Calibri Light" panose="020F0302020204030204" pitchFamily="34" charset="0"/>
                <a:cs typeface="Gotham Book" pitchFamily="50" charset="0"/>
              </a:rPr>
              <a:t>Universidad de Medellín</a:t>
            </a:r>
            <a:endParaRPr lang="es-ES" sz="2000" b="1" dirty="0">
              <a:latin typeface="Calibri Light" panose="020F0302020204030204" pitchFamily="34" charset="0"/>
              <a:cs typeface="Gotham Bold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71786" t="15112" r="8643" b="72063"/>
          <a:stretch/>
        </p:blipFill>
        <p:spPr>
          <a:xfrm>
            <a:off x="2069327" y="4568751"/>
            <a:ext cx="2817224" cy="103846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B66C982-739E-45E5-B8F8-0951FE1633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125" y="3631474"/>
            <a:ext cx="1515946" cy="2747483"/>
          </a:xfrm>
          <a:prstGeom prst="rect">
            <a:avLst/>
          </a:prstGeom>
        </p:spPr>
      </p:pic>
      <p:sp>
        <p:nvSpPr>
          <p:cNvPr id="6" name="CuadroTexto 1">
            <a:extLst>
              <a:ext uri="{FF2B5EF4-FFF2-40B4-BE49-F238E27FC236}">
                <a16:creationId xmlns:a16="http://schemas.microsoft.com/office/drawing/2014/main" id="{3443E7EF-C8C8-3B4F-C1F5-28ABE5E979D7}"/>
              </a:ext>
            </a:extLst>
          </p:cNvPr>
          <p:cNvSpPr txBox="1"/>
          <p:nvPr/>
        </p:nvSpPr>
        <p:spPr>
          <a:xfrm>
            <a:off x="5387313" y="5173207"/>
            <a:ext cx="4049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latin typeface="Calibri Light" panose="020F0302020204030204" pitchFamily="34" charset="0"/>
                <a:cs typeface="Gotham Book" pitchFamily="50" charset="0"/>
                <a:hlinkClick r:id="rId5"/>
              </a:rPr>
              <a:t>nyacelas@udemedellin.edu.co</a:t>
            </a:r>
            <a:endParaRPr lang="es-CO" sz="2000" b="1" dirty="0">
              <a:latin typeface="Calibri Light" panose="020F0302020204030204" pitchFamily="34" charset="0"/>
              <a:cs typeface="Gotham Book" pitchFamily="50" charset="0"/>
            </a:endParaRPr>
          </a:p>
          <a:p>
            <a:pPr algn="ctr"/>
            <a:r>
              <a:rPr lang="es-CO" sz="2000" b="1" dirty="0">
                <a:latin typeface="Calibri Light" panose="020F0302020204030204" pitchFamily="34" charset="0"/>
                <a:cs typeface="Gotham Bold"/>
              </a:rPr>
              <a:t>@ConMpac</a:t>
            </a:r>
            <a:endParaRPr lang="es-ES" sz="2000" b="1" dirty="0">
              <a:latin typeface="Calibri Light" panose="020F0302020204030204" pitchFamily="34" charset="0"/>
              <a:cs typeface="Gotham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CFC12A30-5891-2186-B42F-0F082CB7B8C1}"/>
              </a:ext>
            </a:extLst>
          </p:cNvPr>
          <p:cNvGrpSpPr/>
          <p:nvPr/>
        </p:nvGrpSpPr>
        <p:grpSpPr>
          <a:xfrm>
            <a:off x="494763" y="1827254"/>
            <a:ext cx="2512934" cy="3173599"/>
            <a:chOff x="5237825" y="3874597"/>
            <a:chExt cx="2105960" cy="2433438"/>
          </a:xfrm>
        </p:grpSpPr>
        <p:pic>
          <p:nvPicPr>
            <p:cNvPr id="9" name="Picture 6" descr="Un trabajo sobre el empleo de cáscaras de huevo para el tratamiento de  aguas residuales, premio del IEH en el Día Mundial del Huevo - Avicultura">
              <a:extLst>
                <a:ext uri="{FF2B5EF4-FFF2-40B4-BE49-F238E27FC236}">
                  <a16:creationId xmlns:a16="http://schemas.microsoft.com/office/drawing/2014/main" id="{B7FB59FD-3F00-3304-F3CE-4BD477697A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7825" y="3874597"/>
              <a:ext cx="1247785" cy="8273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Residuos De Cáscara De Naranja Del Jugo De Naranja Fotos, Retratos,  Imágenes Y Fotografía De Archivo Libres De Derecho. Image 70499665.">
              <a:extLst>
                <a:ext uri="{FF2B5EF4-FFF2-40B4-BE49-F238E27FC236}">
                  <a16:creationId xmlns:a16="http://schemas.microsoft.com/office/drawing/2014/main" id="{39929A1E-4A7D-9E9B-C42C-062AAEE2EF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999" y="3892462"/>
              <a:ext cx="1247785" cy="8303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Caracterización y manejo de subproductos del beneficio del fruto de palma  de aceite">
              <a:extLst>
                <a:ext uri="{FF2B5EF4-FFF2-40B4-BE49-F238E27FC236}">
                  <a16:creationId xmlns:a16="http://schemas.microsoft.com/office/drawing/2014/main" id="{0283573C-AA9C-21D1-E551-D9E9793D0E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7825" y="4701933"/>
              <a:ext cx="2105960" cy="1606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Imagen 26" descr="Imagen que contiene exterior, naturaleza, animal&#10;&#10;Descripción generada automáticamente">
            <a:extLst>
              <a:ext uri="{FF2B5EF4-FFF2-40B4-BE49-F238E27FC236}">
                <a16:creationId xmlns:a16="http://schemas.microsoft.com/office/drawing/2014/main" id="{C4B054B9-9695-64F8-CAB5-B13D81087B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781" y="1824747"/>
            <a:ext cx="3895411" cy="311633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DB52407-49F3-1FE3-A8DD-B0B5B6F05C1F}"/>
              </a:ext>
            </a:extLst>
          </p:cNvPr>
          <p:cNvSpPr txBox="1"/>
          <p:nvPr/>
        </p:nvSpPr>
        <p:spPr>
          <a:xfrm>
            <a:off x="232857" y="1270592"/>
            <a:ext cx="31494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000" b="1" dirty="0">
                <a:latin typeface="Franklin Gothic Book" panose="020B0503020102020204" pitchFamily="34" charset="0"/>
                <a:ea typeface="Arial" panose="020B0604020202020204" pitchFamily="34" charset="0"/>
              </a:rPr>
              <a:t>A</a:t>
            </a:r>
            <a:r>
              <a:rPr lang="es-CO" sz="2000" b="1" dirty="0">
                <a:effectLst/>
                <a:latin typeface="Franklin Gothic Book" panose="020B0503020102020204" pitchFamily="34" charset="0"/>
                <a:ea typeface="Arial" panose="020B0604020202020204" pitchFamily="34" charset="0"/>
              </a:rPr>
              <a:t>dsorbentes económicos </a:t>
            </a:r>
            <a:endParaRPr lang="es-CO" sz="2000" b="1" dirty="0">
              <a:latin typeface="Franklin Gothic Book" panose="020B05030201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EE85F90-0455-AF27-9708-9295446065EB}"/>
              </a:ext>
            </a:extLst>
          </p:cNvPr>
          <p:cNvSpPr txBox="1"/>
          <p:nvPr/>
        </p:nvSpPr>
        <p:spPr>
          <a:xfrm>
            <a:off x="3007696" y="2613392"/>
            <a:ext cx="35157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000" dirty="0">
                <a:effectLst/>
                <a:latin typeface="Franklin Gothic Book" panose="020B0503020102020204" pitchFamily="34" charset="0"/>
                <a:ea typeface="Arial" panose="020B0604020202020204" pitchFamily="34" charset="0"/>
              </a:rPr>
              <a:t>Ventajas: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CO" sz="2000" dirty="0">
                <a:latin typeface="Franklin Gothic Book" panose="020B0503020102020204" pitchFamily="34" charset="0"/>
                <a:ea typeface="Arial" panose="020B0604020202020204" pitchFamily="34" charset="0"/>
              </a:rPr>
              <a:t>B</a:t>
            </a:r>
            <a:r>
              <a:rPr lang="es-CO" sz="2000" dirty="0">
                <a:effectLst/>
                <a:latin typeface="Franklin Gothic Book" panose="020B0503020102020204" pitchFamily="34" charset="0"/>
                <a:ea typeface="Arial" panose="020B0604020202020204" pitchFamily="34" charset="0"/>
              </a:rPr>
              <a:t>ajo costo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CO" sz="2000" dirty="0">
                <a:latin typeface="Franklin Gothic Book" panose="020B0503020102020204" pitchFamily="34" charset="0"/>
                <a:ea typeface="Arial" panose="020B0604020202020204" pitchFamily="34" charset="0"/>
              </a:rPr>
              <a:t>A</a:t>
            </a:r>
            <a:r>
              <a:rPr lang="es-CO" sz="2000" dirty="0">
                <a:effectLst/>
                <a:latin typeface="Franklin Gothic Book" panose="020B0503020102020204" pitchFamily="34" charset="0"/>
                <a:ea typeface="Arial" panose="020B0604020202020204" pitchFamily="34" charset="0"/>
              </a:rPr>
              <a:t>mplia variedad de materia prima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CO" sz="2000" dirty="0">
                <a:latin typeface="Franklin Gothic Book" panose="020B0503020102020204" pitchFamily="34" charset="0"/>
                <a:ea typeface="Arial" panose="020B0604020202020204" pitchFamily="34" charset="0"/>
              </a:rPr>
              <a:t>F</a:t>
            </a:r>
            <a:r>
              <a:rPr lang="es-CO" sz="2000" dirty="0">
                <a:effectLst/>
                <a:latin typeface="Franklin Gothic Book" panose="020B0503020102020204" pitchFamily="34" charset="0"/>
                <a:ea typeface="Arial" panose="020B0604020202020204" pitchFamily="34" charset="0"/>
              </a:rPr>
              <a:t>acilidad de modificación</a:t>
            </a:r>
            <a:endParaRPr lang="es-CO" sz="2000" dirty="0">
              <a:latin typeface="Franklin Gothic Book" panose="020B05030201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1E15716-59E9-7C98-4608-6B598342181C}"/>
              </a:ext>
            </a:extLst>
          </p:cNvPr>
          <p:cNvSpPr txBox="1"/>
          <p:nvPr/>
        </p:nvSpPr>
        <p:spPr>
          <a:xfrm>
            <a:off x="2772894" y="5280218"/>
            <a:ext cx="35157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000" dirty="0">
                <a:effectLst/>
                <a:latin typeface="Franklin Gothic Book" panose="020B0503020102020204" pitchFamily="34" charset="0"/>
                <a:ea typeface="Arial" panose="020B0604020202020204" pitchFamily="34" charset="0"/>
              </a:rPr>
              <a:t>Reducción de carga ambiental: Dificultades de disposición </a:t>
            </a:r>
            <a:endParaRPr lang="es-CO" sz="20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854E87C-59A4-35CE-59E4-CA2BC8EF0085}"/>
              </a:ext>
            </a:extLst>
          </p:cNvPr>
          <p:cNvSpPr txBox="1"/>
          <p:nvPr/>
        </p:nvSpPr>
        <p:spPr>
          <a:xfrm>
            <a:off x="6737254" y="49132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dirty="0">
                <a:effectLst/>
                <a:latin typeface="Franklin Gothic Book" panose="020B0503020102020204" pitchFamily="34" charset="0"/>
                <a:ea typeface="Arial" panose="020B0604020202020204" pitchFamily="34" charset="0"/>
              </a:rPr>
              <a:t>Micrografía- </a:t>
            </a:r>
            <a:r>
              <a:rPr lang="es-CO" sz="1800" dirty="0" err="1">
                <a:effectLst/>
                <a:latin typeface="Franklin Gothic Book" panose="020B0503020102020204" pitchFamily="34" charset="0"/>
                <a:ea typeface="Arial" panose="020B0604020202020204" pitchFamily="34" charset="0"/>
              </a:rPr>
              <a:t>Biochar</a:t>
            </a:r>
            <a:r>
              <a:rPr lang="es-CO" sz="1800" dirty="0">
                <a:effectLst/>
                <a:latin typeface="Franklin Gothic Book" panose="020B0503020102020204" pitchFamily="34" charset="0"/>
                <a:ea typeface="Arial" panose="020B0604020202020204" pitchFamily="34" charset="0"/>
              </a:rPr>
              <a:t>-Fibra de Palma-</a:t>
            </a:r>
            <a:r>
              <a:rPr lang="es-CO" sz="1800" dirty="0" err="1">
                <a:effectLst/>
                <a:latin typeface="Franklin Gothic Book" panose="020B0503020102020204" pitchFamily="34" charset="0"/>
                <a:ea typeface="Arial" panose="020B0604020202020204" pitchFamily="34" charset="0"/>
              </a:rPr>
              <a:t>Pirolizada</a:t>
            </a:r>
            <a:r>
              <a:rPr lang="es-CO" sz="1800" dirty="0">
                <a:effectLst/>
                <a:latin typeface="Franklin Gothic Book" panose="020B0503020102020204" pitchFamily="34" charset="0"/>
                <a:ea typeface="Arial" panose="020B0604020202020204" pitchFamily="34" charset="0"/>
              </a:rPr>
              <a:t> 600°C</a:t>
            </a:r>
            <a:endParaRPr lang="es-CO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440799C-81B1-D956-C554-F0FC70411B93}"/>
              </a:ext>
            </a:extLst>
          </p:cNvPr>
          <p:cNvSpPr txBox="1"/>
          <p:nvPr/>
        </p:nvSpPr>
        <p:spPr>
          <a:xfrm>
            <a:off x="7427768" y="1439695"/>
            <a:ext cx="31494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000" b="1" dirty="0">
                <a:latin typeface="Franklin Gothic Book" panose="020B0503020102020204" pitchFamily="34" charset="0"/>
                <a:ea typeface="Arial" panose="020B0604020202020204" pitchFamily="34" charset="0"/>
              </a:rPr>
              <a:t>TRATAMIENTO TÉRMICO</a:t>
            </a:r>
            <a:endParaRPr lang="es-CO" sz="2000" b="1" dirty="0">
              <a:latin typeface="Franklin Gothic Book" panose="020B05030201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8FAD988-82D4-0238-5F26-58A82399E414}"/>
              </a:ext>
            </a:extLst>
          </p:cNvPr>
          <p:cNvSpPr txBox="1"/>
          <p:nvPr/>
        </p:nvSpPr>
        <p:spPr>
          <a:xfrm>
            <a:off x="7434430" y="5798187"/>
            <a:ext cx="351576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Franklin Gothic Book" panose="020B0503020102020204" pitchFamily="34" charset="0"/>
                <a:ea typeface="Arial" panose="020B0604020202020204" pitchFamily="34" charset="0"/>
              </a:rPr>
              <a:t>PRUEBA LA EFICIENCIA PARA LA REMOCIÓN DE FÓSFORO</a:t>
            </a:r>
            <a:endParaRPr lang="es-CO" b="1" dirty="0"/>
          </a:p>
        </p:txBody>
      </p:sp>
      <p:sp>
        <p:nvSpPr>
          <p:cNvPr id="23" name="Flecha: a la derecha con bandas 22">
            <a:extLst>
              <a:ext uri="{FF2B5EF4-FFF2-40B4-BE49-F238E27FC236}">
                <a16:creationId xmlns:a16="http://schemas.microsoft.com/office/drawing/2014/main" id="{F03CD6C4-F392-C853-9DB2-842A94F297F5}"/>
              </a:ext>
            </a:extLst>
          </p:cNvPr>
          <p:cNvSpPr/>
          <p:nvPr/>
        </p:nvSpPr>
        <p:spPr>
          <a:xfrm rot="5400000">
            <a:off x="4354336" y="4368572"/>
            <a:ext cx="822481" cy="914400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5085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1" grpId="0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31">
            <a:extLst>
              <a:ext uri="{FF2B5EF4-FFF2-40B4-BE49-F238E27FC236}">
                <a16:creationId xmlns:a16="http://schemas.microsoft.com/office/drawing/2014/main" id="{B6A696D3-7C0D-F505-8AE7-AA450057B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" y="1252741"/>
            <a:ext cx="2670240" cy="4576896"/>
          </a:xfrm>
          <a:prstGeom prst="rect">
            <a:avLst/>
          </a:prstGeom>
        </p:spPr>
      </p:pic>
      <p:grpSp>
        <p:nvGrpSpPr>
          <p:cNvPr id="36" name="Grupo 35">
            <a:extLst>
              <a:ext uri="{FF2B5EF4-FFF2-40B4-BE49-F238E27FC236}">
                <a16:creationId xmlns:a16="http://schemas.microsoft.com/office/drawing/2014/main" id="{78F13A9B-EE18-2D0F-B12B-3AA0C37BA165}"/>
              </a:ext>
            </a:extLst>
          </p:cNvPr>
          <p:cNvGrpSpPr/>
          <p:nvPr/>
        </p:nvGrpSpPr>
        <p:grpSpPr>
          <a:xfrm>
            <a:off x="1652218" y="3320418"/>
            <a:ext cx="6201077" cy="3151331"/>
            <a:chOff x="3974710" y="5022443"/>
            <a:chExt cx="6201077" cy="2140332"/>
          </a:xfrm>
        </p:grpSpPr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CE4E9E99-7242-00FF-AEE4-CB115955F2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34" t="5436" r="7225" b="10435"/>
            <a:stretch/>
          </p:blipFill>
          <p:spPr>
            <a:xfrm>
              <a:off x="4892590" y="5279754"/>
              <a:ext cx="3804245" cy="1778070"/>
            </a:xfrm>
            <a:prstGeom prst="rect">
              <a:avLst/>
            </a:prstGeom>
          </p:spPr>
        </p:pic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1D15FC79-9DE4-BA94-A99F-01C7FC4C694F}"/>
                </a:ext>
              </a:extLst>
            </p:cNvPr>
            <p:cNvSpPr/>
            <p:nvPr/>
          </p:nvSpPr>
          <p:spPr>
            <a:xfrm>
              <a:off x="8071621" y="6723798"/>
              <a:ext cx="2104166" cy="4389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b="1" i="1" dirty="0">
                  <a:ln w="0"/>
                </a:rPr>
                <a:t>Material de Soporte</a:t>
              </a:r>
            </a:p>
            <a:p>
              <a:pPr algn="ctr"/>
              <a:r>
                <a:rPr lang="es-ES" b="1" i="1" dirty="0">
                  <a:ln w="0"/>
                </a:rPr>
                <a:t>(</a:t>
              </a:r>
              <a:r>
                <a:rPr lang="es-ES" b="1" i="1" dirty="0" err="1">
                  <a:ln w="0"/>
                </a:rPr>
                <a:t>Biochar</a:t>
              </a:r>
              <a:r>
                <a:rPr lang="es-ES" b="1" i="1" dirty="0">
                  <a:ln w="0"/>
                </a:rPr>
                <a:t>)</a:t>
              </a:r>
            </a:p>
          </p:txBody>
        </p:sp>
        <p:cxnSp>
          <p:nvCxnSpPr>
            <p:cNvPr id="40" name="Conector recto de flecha 39">
              <a:extLst>
                <a:ext uri="{FF2B5EF4-FFF2-40B4-BE49-F238E27FC236}">
                  <a16:creationId xmlns:a16="http://schemas.microsoft.com/office/drawing/2014/main" id="{653243E4-573D-0F3C-B764-4C61C5819CE9}"/>
                </a:ext>
              </a:extLst>
            </p:cNvPr>
            <p:cNvCxnSpPr/>
            <p:nvPr/>
          </p:nvCxnSpPr>
          <p:spPr>
            <a:xfrm>
              <a:off x="8377766" y="6495373"/>
              <a:ext cx="0" cy="228425"/>
            </a:xfrm>
            <a:prstGeom prst="straightConnector1">
              <a:avLst/>
            </a:prstGeom>
            <a:ln w="28575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2DAF110E-AFD6-0535-5313-6FCE4AAEAF09}"/>
                </a:ext>
              </a:extLst>
            </p:cNvPr>
            <p:cNvSpPr/>
            <p:nvPr/>
          </p:nvSpPr>
          <p:spPr>
            <a:xfrm>
              <a:off x="3974710" y="5022443"/>
              <a:ext cx="2488776" cy="4389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b="1" i="1" dirty="0">
                  <a:ln w="0"/>
                </a:rPr>
                <a:t>Fase activa </a:t>
              </a:r>
            </a:p>
            <a:p>
              <a:pPr algn="ctr"/>
              <a:r>
                <a:rPr lang="es-ES" b="1" i="1" dirty="0">
                  <a:ln w="0"/>
                </a:rPr>
                <a:t>(óxidos metálicos)</a:t>
              </a: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3E0F866F-23DE-F870-57AF-9FF4E51A2372}"/>
              </a:ext>
            </a:extLst>
          </p:cNvPr>
          <p:cNvSpPr txBox="1"/>
          <p:nvPr/>
        </p:nvSpPr>
        <p:spPr>
          <a:xfrm>
            <a:off x="8379069" y="3295346"/>
            <a:ext cx="3578995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1600" dirty="0">
                <a:effectLst/>
                <a:latin typeface="Fairwater Script" panose="020B0604020202020204" pitchFamily="2" charset="0"/>
                <a:ea typeface="Arial" panose="020B0604020202020204" pitchFamily="34" charset="0"/>
              </a:rPr>
              <a:t>Repulsión de los grupos oxigenados con los iones negativos de fosfato </a:t>
            </a:r>
            <a:endParaRPr lang="es-CO" sz="1600" dirty="0">
              <a:latin typeface="Fairwater Script" panose="020B0604020202020204" pitchFamily="2" charset="0"/>
            </a:endParaRPr>
          </a:p>
        </p:txBody>
      </p:sp>
      <p:sp>
        <p:nvSpPr>
          <p:cNvPr id="5" name="9 Rectángulo">
            <a:extLst>
              <a:ext uri="{FF2B5EF4-FFF2-40B4-BE49-F238E27FC236}">
                <a16:creationId xmlns:a16="http://schemas.microsoft.com/office/drawing/2014/main" id="{A5AEC803-6A25-89B5-8890-DCED396DC3AE}"/>
              </a:ext>
            </a:extLst>
          </p:cNvPr>
          <p:cNvSpPr/>
          <p:nvPr/>
        </p:nvSpPr>
        <p:spPr>
          <a:xfrm>
            <a:off x="5003008" y="1300785"/>
            <a:ext cx="6096000" cy="93740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s-MX" sz="1600" b="1" dirty="0">
                <a:solidFill>
                  <a:schemeClr val="tx1"/>
                </a:solidFill>
                <a:latin typeface="Fairwater Script" panose="020B0604020202020204" pitchFamily="2" charset="0"/>
              </a:rPr>
              <a:t>Limitaciones de e</a:t>
            </a:r>
            <a:r>
              <a:rPr lang="es-CO" sz="1600" b="1" dirty="0" err="1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Arial" panose="020B0604020202020204" pitchFamily="34" charset="0"/>
              </a:rPr>
              <a:t>ficiencia</a:t>
            </a:r>
            <a:r>
              <a:rPr lang="es-CO" sz="1600" b="1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Arial" panose="020B0604020202020204" pitchFamily="34" charset="0"/>
              </a:rPr>
              <a:t> de remoción de P sobre materiales carbonosos  (</a:t>
            </a:r>
            <a:r>
              <a:rPr lang="es-CO" sz="1600" b="1" i="1" dirty="0" err="1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Arial" panose="020B0604020202020204" pitchFamily="34" charset="0"/>
              </a:rPr>
              <a:t>biochar</a:t>
            </a:r>
            <a:r>
              <a:rPr lang="es-CO" sz="1600" b="1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Arial" panose="020B0604020202020204" pitchFamily="34" charset="0"/>
              </a:rPr>
              <a:t> y/o carbones activados</a:t>
            </a:r>
            <a:r>
              <a:rPr lang="es-MX" sz="1600" b="1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Arial" panose="020B0604020202020204" pitchFamily="34" charset="0"/>
              </a:rPr>
              <a:t>)</a:t>
            </a:r>
            <a:endParaRPr lang="es-CO" sz="1600" b="1" dirty="0">
              <a:solidFill>
                <a:schemeClr val="tx1"/>
              </a:solidFill>
              <a:latin typeface="Fairwater Script" panose="020B0604020202020204" pitchFamily="2" charset="0"/>
            </a:endParaRPr>
          </a:p>
        </p:txBody>
      </p:sp>
      <p:sp>
        <p:nvSpPr>
          <p:cNvPr id="7" name="Abrir llave 6">
            <a:extLst>
              <a:ext uri="{FF2B5EF4-FFF2-40B4-BE49-F238E27FC236}">
                <a16:creationId xmlns:a16="http://schemas.microsoft.com/office/drawing/2014/main" id="{AC6A6CC4-BD60-592E-D625-F69BDA5387D2}"/>
              </a:ext>
            </a:extLst>
          </p:cNvPr>
          <p:cNvSpPr/>
          <p:nvPr/>
        </p:nvSpPr>
        <p:spPr>
          <a:xfrm rot="5400000">
            <a:off x="7723558" y="1139834"/>
            <a:ext cx="937404" cy="3185802"/>
          </a:xfrm>
          <a:prstGeom prst="leftBrace">
            <a:avLst>
              <a:gd name="adj1" fmla="val 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8815A24-A9A6-0B53-3A34-DF43B3596D3F}"/>
              </a:ext>
            </a:extLst>
          </p:cNvPr>
          <p:cNvSpPr txBox="1"/>
          <p:nvPr/>
        </p:nvSpPr>
        <p:spPr>
          <a:xfrm>
            <a:off x="4812108" y="3305457"/>
            <a:ext cx="3327131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1600" dirty="0">
                <a:latin typeface="Fairwater Script" panose="020B0604020202020204" pitchFamily="2" charset="0"/>
                <a:ea typeface="Arial" panose="020B0604020202020204" pitchFamily="34" charset="0"/>
              </a:rPr>
              <a:t>L</a:t>
            </a:r>
            <a:r>
              <a:rPr lang="es-CO" sz="1600" dirty="0">
                <a:effectLst/>
                <a:latin typeface="Fairwater Script" panose="020B0604020202020204" pitchFamily="2" charset="0"/>
                <a:ea typeface="Arial" panose="020B0604020202020204" pitchFamily="34" charset="0"/>
              </a:rPr>
              <a:t>iberación de P presente en su estructura natural </a:t>
            </a:r>
            <a:endParaRPr lang="es-CO" sz="1600" dirty="0">
              <a:latin typeface="Fairwater Script" panose="020B0604020202020204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25A937A-9706-2BC4-3036-40CB41116CA9}"/>
              </a:ext>
            </a:extLst>
          </p:cNvPr>
          <p:cNvSpPr txBox="1"/>
          <p:nvPr/>
        </p:nvSpPr>
        <p:spPr>
          <a:xfrm>
            <a:off x="6599359" y="4271097"/>
            <a:ext cx="492780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1600" dirty="0">
                <a:latin typeface="Fairwater Script" panose="020B0604020202020204" pitchFamily="2" charset="0"/>
                <a:ea typeface="Arial" panose="020B0604020202020204" pitchFamily="34" charset="0"/>
              </a:rPr>
              <a:t>Enriquecer con metales y el </a:t>
            </a:r>
            <a:r>
              <a:rPr lang="es-CO" sz="1600" dirty="0" err="1">
                <a:latin typeface="Fairwater Script" panose="020B0604020202020204" pitchFamily="2" charset="0"/>
                <a:ea typeface="Arial" panose="020B0604020202020204" pitchFamily="34" charset="0"/>
              </a:rPr>
              <a:t>biochar</a:t>
            </a:r>
            <a:r>
              <a:rPr lang="es-CO" sz="1600" dirty="0">
                <a:latin typeface="Fairwater Script" panose="020B0604020202020204" pitchFamily="2" charset="0"/>
                <a:ea typeface="Arial" panose="020B0604020202020204" pitchFamily="34" charset="0"/>
              </a:rPr>
              <a:t> </a:t>
            </a:r>
          </a:p>
          <a:p>
            <a:pPr algn="ctr"/>
            <a:r>
              <a:rPr lang="es-CO" sz="1600" dirty="0">
                <a:latin typeface="Fairwater Script" panose="020B0604020202020204" pitchFamily="2" charset="0"/>
                <a:ea typeface="Arial" panose="020B0604020202020204" pitchFamily="34" charset="0"/>
              </a:rPr>
              <a:t>(material de soporte y/o dispersión)</a:t>
            </a:r>
            <a:endParaRPr lang="es-CO" sz="1600" dirty="0">
              <a:latin typeface="Fairwater Script" panose="020B0604020202020204" pitchFamily="2" charset="0"/>
            </a:endParaRPr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65A1F82D-7696-5D88-0A3B-44648892F70B}"/>
              </a:ext>
            </a:extLst>
          </p:cNvPr>
          <p:cNvGrpSpPr/>
          <p:nvPr/>
        </p:nvGrpSpPr>
        <p:grpSpPr>
          <a:xfrm>
            <a:off x="1884280" y="2786574"/>
            <a:ext cx="828675" cy="608216"/>
            <a:chOff x="5353169" y="2962814"/>
            <a:chExt cx="828675" cy="413091"/>
          </a:xfrm>
        </p:grpSpPr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5B5C22BF-6695-CB60-7F4D-57A4444686E2}"/>
                </a:ext>
              </a:extLst>
            </p:cNvPr>
            <p:cNvCxnSpPr/>
            <p:nvPr/>
          </p:nvCxnSpPr>
          <p:spPr>
            <a:xfrm>
              <a:off x="5353169" y="2962814"/>
              <a:ext cx="828675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Conector recto de flecha 34">
              <a:extLst>
                <a:ext uri="{FF2B5EF4-FFF2-40B4-BE49-F238E27FC236}">
                  <a16:creationId xmlns:a16="http://schemas.microsoft.com/office/drawing/2014/main" id="{B1D0582A-D640-2F34-5089-64DD90869127}"/>
                </a:ext>
              </a:extLst>
            </p:cNvPr>
            <p:cNvCxnSpPr/>
            <p:nvPr/>
          </p:nvCxnSpPr>
          <p:spPr>
            <a:xfrm>
              <a:off x="6181844" y="2962814"/>
              <a:ext cx="0" cy="413091"/>
            </a:xfrm>
            <a:prstGeom prst="straightConnector1">
              <a:avLst/>
            </a:prstGeom>
            <a:ln w="28575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261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3C7B67EF-DD13-3A6E-00B8-4E13AB7AEB4D}"/>
              </a:ext>
            </a:extLst>
          </p:cNvPr>
          <p:cNvSpPr txBox="1"/>
          <p:nvPr/>
        </p:nvSpPr>
        <p:spPr>
          <a:xfrm>
            <a:off x="1620255" y="1157105"/>
            <a:ext cx="97054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Franklin Gothic Book" panose="020B0503020102020204" pitchFamily="34" charset="0"/>
              </a:rPr>
              <a:t>BIOCOMPOSITES: BIOCHAR + METAL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DFD201B-1FF5-E676-429B-41FB367971AD}"/>
              </a:ext>
            </a:extLst>
          </p:cNvPr>
          <p:cNvGrpSpPr/>
          <p:nvPr/>
        </p:nvGrpSpPr>
        <p:grpSpPr>
          <a:xfrm>
            <a:off x="296249" y="2086833"/>
            <a:ext cx="3563442" cy="3500286"/>
            <a:chOff x="344375" y="2163070"/>
            <a:chExt cx="3563442" cy="3500286"/>
          </a:xfrm>
        </p:grpSpPr>
        <p:pic>
          <p:nvPicPr>
            <p:cNvPr id="10" name="Picture 8" descr="Residuos De Cáscara De Naranja Del Jugo De Naranja Fotos, Retratos,  Imágenes Y Fotografía De Archivo Libres De Derecho. Image 70499665.">
              <a:extLst>
                <a:ext uri="{FF2B5EF4-FFF2-40B4-BE49-F238E27FC236}">
                  <a16:creationId xmlns:a16="http://schemas.microsoft.com/office/drawing/2014/main" id="{65C4F343-1F59-3836-FCC1-AE361BA203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7666" y="2163070"/>
              <a:ext cx="1730151" cy="13903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Caracterización y manejo de subproductos del beneficio del fruto de palma  de aceite">
              <a:extLst>
                <a:ext uri="{FF2B5EF4-FFF2-40B4-BE49-F238E27FC236}">
                  <a16:creationId xmlns:a16="http://schemas.microsoft.com/office/drawing/2014/main" id="{E31F298C-3318-9CDE-5C15-8526B8F08F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457" y="3568737"/>
              <a:ext cx="2274417" cy="20946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7D1252B1-8F0B-88C4-7929-084BDA971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4375" y="2178419"/>
              <a:ext cx="1833292" cy="1374969"/>
            </a:xfrm>
            <a:prstGeom prst="rect">
              <a:avLst/>
            </a:prstGeom>
          </p:spPr>
        </p:pic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717E05F4-C014-C53D-CC20-14F4A8AD7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432" y="2165202"/>
            <a:ext cx="2484774" cy="112805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F810085-EE89-F515-BA18-503B9B8BC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2260" y="2187161"/>
            <a:ext cx="1264438" cy="96742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55F36DC-9329-FDDA-9D45-DBA2C121A5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9023" y="2207314"/>
            <a:ext cx="1087873" cy="832332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E7DC7107-340E-4530-85B7-774F563887DC}"/>
              </a:ext>
            </a:extLst>
          </p:cNvPr>
          <p:cNvSpPr/>
          <p:nvPr/>
        </p:nvSpPr>
        <p:spPr>
          <a:xfrm>
            <a:off x="8034487" y="2207314"/>
            <a:ext cx="4021395" cy="10156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prstClr val="black"/>
                </a:solidFill>
                <a:latin typeface="Fairwater Script" panose="020B0604020202020204" pitchFamily="2" charset="0"/>
                <a:ea typeface="Times New Roman" panose="02020603050405020304" pitchFamily="18" charset="0"/>
              </a:rPr>
              <a:t>Efecto sinérgico evidenciado en alta</a:t>
            </a:r>
            <a:r>
              <a:rPr kumimoji="0" lang="en-US" sz="20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irwater Script" panose="020B0604020202020204" pitchFamily="2" charset="0"/>
                <a:ea typeface="Times New Roman" panose="02020603050405020304" pitchFamily="18" charset="0"/>
              </a:rPr>
              <a:t> capacidad de adsorción de P</a:t>
            </a:r>
            <a:r>
              <a:rPr lang="en-US" sz="2000" noProof="0">
                <a:solidFill>
                  <a:prstClr val="black"/>
                </a:solidFill>
                <a:latin typeface="Fairwater Script" panose="020B0604020202020204" pitchFamily="2" charset="0"/>
                <a:ea typeface="Times New Roman" panose="02020603050405020304" pitchFamily="18" charset="0"/>
              </a:rPr>
              <a:t> [</a:t>
            </a:r>
            <a:r>
              <a:rPr lang="en-US" sz="2000">
                <a:solidFill>
                  <a:prstClr val="black"/>
                </a:solidFill>
                <a:latin typeface="Fairwater Script" panose="020B0604020202020204" pitchFamily="2" charset="0"/>
                <a:ea typeface="Times New Roman" panose="02020603050405020304" pitchFamily="18" charset="0"/>
              </a:rPr>
              <a:t>117 mg/g and 314 mg/g]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irwater Script" panose="020B0604020202020204" pitchFamily="2" charset="0"/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617493A7-CFAE-8052-ECCC-856A2038856B}"/>
              </a:ext>
            </a:extLst>
          </p:cNvPr>
          <p:cNvSpPr txBox="1">
            <a:spLocks/>
          </p:cNvSpPr>
          <p:nvPr/>
        </p:nvSpPr>
        <p:spPr>
          <a:xfrm>
            <a:off x="4428892" y="3840590"/>
            <a:ext cx="3369799" cy="7296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irwater Script" panose="020B0604020202020204" pitchFamily="2" charset="0"/>
              </a:rPr>
              <a:t>Reactivos Químicos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irwater Script" panose="020B0604020202020204" pitchFamily="2" charset="0"/>
              </a:rPr>
              <a:t>(</a:t>
            </a:r>
            <a:r>
              <a:rPr kumimoji="0" lang="en-US" sz="2000" u="none" strike="noStrike" kern="1200" cap="none" spc="0" normalizeH="0" baseline="0" noProof="0" dirty="0">
                <a:ln w="0"/>
                <a:solidFill>
                  <a:srgbClr val="ED7D3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Fairwater Script" panose="020B0604020202020204" pitchFamily="2" charset="0"/>
                <a:ea typeface="Times New Roman" panose="02020603050405020304" pitchFamily="18" charset="0"/>
              </a:rPr>
              <a:t>CaCl</a:t>
            </a:r>
            <a:r>
              <a:rPr kumimoji="0" lang="en-US" sz="2000" u="none" strike="noStrike" kern="1200" cap="none" spc="0" normalizeH="0" baseline="-25000" noProof="0" dirty="0">
                <a:ln w="0"/>
                <a:solidFill>
                  <a:srgbClr val="ED7D3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Fairwater Script" panose="020B0604020202020204" pitchFamily="2" charset="0"/>
                <a:ea typeface="Times New Roman" panose="02020603050405020304" pitchFamily="18" charset="0"/>
              </a:rPr>
              <a:t>2</a:t>
            </a:r>
            <a:r>
              <a:rPr kumimoji="0" lang="en-US" sz="2000" u="none" strike="noStrike" kern="1200" cap="none" spc="0" normalizeH="0" baseline="0" noProof="0" dirty="0">
                <a:ln w="0"/>
                <a:solidFill>
                  <a:srgbClr val="ED7D3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Fairwater Script" panose="020B0604020202020204" pitchFamily="2" charset="0"/>
                <a:ea typeface="Times New Roman" panose="02020603050405020304" pitchFamily="18" charset="0"/>
              </a:rPr>
              <a:t> , CaCO</a:t>
            </a:r>
            <a:r>
              <a:rPr kumimoji="0" lang="en-US" sz="2000" u="none" strike="noStrike" kern="1200" cap="none" spc="0" normalizeH="0" baseline="-25000" noProof="0" dirty="0">
                <a:ln w="0"/>
                <a:solidFill>
                  <a:srgbClr val="ED7D3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Fairwater Script" panose="020B0604020202020204" pitchFamily="2" charset="0"/>
                <a:ea typeface="Times New Roman" panose="02020603050405020304" pitchFamily="18" charset="0"/>
              </a:rPr>
              <a:t>3</a:t>
            </a:r>
            <a:r>
              <a:rPr kumimoji="0" lang="en-US" sz="200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Fairwater Script" panose="020B0604020202020204" pitchFamily="2" charset="0"/>
                <a:ea typeface="Times New Roman" panose="02020603050405020304" pitchFamily="18" charset="0"/>
              </a:rPr>
              <a:t> </a:t>
            </a:r>
            <a:r>
              <a:rPr kumimoji="0" lang="en-US" sz="200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Fairwater Script" panose="020B0604020202020204" pitchFamily="2" charset="0"/>
                <a:ea typeface="Times New Roman" panose="02020603050405020304" pitchFamily="18" charset="0"/>
              </a:rPr>
              <a:t>)</a:t>
            </a:r>
            <a:endParaRPr kumimoji="0" lang="en-US" sz="200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Fairwater Script" panose="020B0604020202020204" pitchFamily="2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79437A8-7E40-02FB-4746-1B653348E2DD}"/>
              </a:ext>
            </a:extLst>
          </p:cNvPr>
          <p:cNvSpPr/>
          <p:nvPr/>
        </p:nvSpPr>
        <p:spPr>
          <a:xfrm>
            <a:off x="8034487" y="3965249"/>
            <a:ext cx="3895737" cy="40011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irwater Script" panose="020B0604020202020204" pitchFamily="2" charset="0"/>
                <a:ea typeface="Times New Roman" panose="02020603050405020304" pitchFamily="18" charset="0"/>
              </a:rPr>
              <a:t>Incremento</a:t>
            </a: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irwater Script" panose="020B0604020202020204" pitchFamily="2" charset="0"/>
                <a:ea typeface="Times New Roman" panose="02020603050405020304" pitchFamily="18" charset="0"/>
              </a:rPr>
              <a:t> </a:t>
            </a:r>
            <a:r>
              <a:rPr kumimoji="0" lang="en-US" sz="20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irwater Script" panose="020B0604020202020204" pitchFamily="2" charset="0"/>
                <a:ea typeface="Times New Roman" panose="02020603050405020304" pitchFamily="18" charset="0"/>
              </a:rPr>
              <a:t>costo</a:t>
            </a: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irwater Script" panose="020B0604020202020204" pitchFamily="2" charset="0"/>
                <a:ea typeface="Times New Roman" panose="02020603050405020304" pitchFamily="18" charset="0"/>
              </a:rPr>
              <a:t> de </a:t>
            </a:r>
            <a:r>
              <a:rPr kumimoji="0" lang="en-US" sz="20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irwater Script" panose="020B0604020202020204" pitchFamily="2" charset="0"/>
                <a:ea typeface="Times New Roman" panose="02020603050405020304" pitchFamily="18" charset="0"/>
              </a:rPr>
              <a:t>producción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irwater Script" panose="020B0604020202020204" pitchFamily="2" charset="0"/>
            </a:endParaRPr>
          </a:p>
        </p:txBody>
      </p:sp>
      <p:sp>
        <p:nvSpPr>
          <p:cNvPr id="20" name="Flecha: a la derecha con bandas 25">
            <a:extLst>
              <a:ext uri="{FF2B5EF4-FFF2-40B4-BE49-F238E27FC236}">
                <a16:creationId xmlns:a16="http://schemas.microsoft.com/office/drawing/2014/main" id="{A4A8FB3D-28C5-6478-AEC4-60BA3E0B8DE5}"/>
              </a:ext>
            </a:extLst>
          </p:cNvPr>
          <p:cNvSpPr/>
          <p:nvPr/>
        </p:nvSpPr>
        <p:spPr>
          <a:xfrm>
            <a:off x="7714226" y="3965249"/>
            <a:ext cx="320261" cy="480348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lecha: a la derecha con bandas 26">
            <a:extLst>
              <a:ext uri="{FF2B5EF4-FFF2-40B4-BE49-F238E27FC236}">
                <a16:creationId xmlns:a16="http://schemas.microsoft.com/office/drawing/2014/main" id="{17B67307-6139-8283-0DB9-485B7D15EC33}"/>
              </a:ext>
            </a:extLst>
          </p:cNvPr>
          <p:cNvSpPr/>
          <p:nvPr/>
        </p:nvSpPr>
        <p:spPr>
          <a:xfrm rot="5400000">
            <a:off x="5679012" y="3337913"/>
            <a:ext cx="374895" cy="480348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5F083EA-B66C-F970-3BF2-A1632E40A756}"/>
              </a:ext>
            </a:extLst>
          </p:cNvPr>
          <p:cNvSpPr txBox="1"/>
          <p:nvPr/>
        </p:nvSpPr>
        <p:spPr>
          <a:xfrm>
            <a:off x="2899292" y="6565892"/>
            <a:ext cx="73852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 Water Res. 171 (2020) 115450.https://doi.org/10.1016/j.watres.2019.115450.</a:t>
            </a:r>
            <a:endParaRPr lang="es-CO" sz="1400" dirty="0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B50B1760-4562-DA91-5B7D-F5891988998B}"/>
              </a:ext>
            </a:extLst>
          </p:cNvPr>
          <p:cNvSpPr/>
          <p:nvPr/>
        </p:nvSpPr>
        <p:spPr>
          <a:xfrm>
            <a:off x="4202527" y="5288895"/>
            <a:ext cx="3848932" cy="461665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Fuente natural de Ca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pic>
        <p:nvPicPr>
          <p:cNvPr id="29" name="Picture 2" descr="Seis usos que le puedes dar a la cáscara de huevo en casa | CASA-Y-MAS | EL  COMERCIO PERÚ">
            <a:extLst>
              <a:ext uri="{FF2B5EF4-FFF2-40B4-BE49-F238E27FC236}">
                <a16:creationId xmlns:a16="http://schemas.microsoft.com/office/drawing/2014/main" id="{14BEDBC7-A4E5-18BD-2FFA-21EC77CB06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5"/>
          <a:stretch/>
        </p:blipFill>
        <p:spPr bwMode="auto">
          <a:xfrm>
            <a:off x="8185489" y="4549646"/>
            <a:ext cx="2482737" cy="15889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ángulo 29">
            <a:extLst>
              <a:ext uri="{FF2B5EF4-FFF2-40B4-BE49-F238E27FC236}">
                <a16:creationId xmlns:a16="http://schemas.microsoft.com/office/drawing/2014/main" id="{0A2E329A-EBA3-42C7-5904-F6F06F481C60}"/>
              </a:ext>
            </a:extLst>
          </p:cNvPr>
          <p:cNvSpPr/>
          <p:nvPr/>
        </p:nvSpPr>
        <p:spPr>
          <a:xfrm>
            <a:off x="8785799" y="5939630"/>
            <a:ext cx="3144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/>
              <a:t>250.000 tons/</a:t>
            </a:r>
            <a:r>
              <a:rPr lang="en-US" sz="1600" b="1" i="1" dirty="0" err="1"/>
              <a:t>año</a:t>
            </a:r>
            <a:r>
              <a:rPr lang="en-US" sz="1600" b="1" i="1" dirty="0"/>
              <a:t> de </a:t>
            </a:r>
            <a:r>
              <a:rPr lang="en-US" sz="1600" b="1" i="1" dirty="0" err="1"/>
              <a:t>cáscara</a:t>
            </a:r>
            <a:r>
              <a:rPr lang="en-US" sz="1600" b="1" i="1" dirty="0"/>
              <a:t> de huevo (</a:t>
            </a:r>
            <a:r>
              <a:rPr lang="en-US" sz="1600" b="1" i="1" dirty="0" err="1"/>
              <a:t>mundo</a:t>
            </a:r>
            <a:r>
              <a:rPr lang="en-US" sz="1600" b="1" i="1" dirty="0"/>
              <a:t>)</a:t>
            </a:r>
            <a:endParaRPr lang="es-CO" sz="1600" b="1" i="1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3BD8F475-FEF4-FBA6-866C-466252D6AE74}"/>
              </a:ext>
            </a:extLst>
          </p:cNvPr>
          <p:cNvSpPr txBox="1"/>
          <p:nvPr/>
        </p:nvSpPr>
        <p:spPr>
          <a:xfrm>
            <a:off x="10356806" y="4797248"/>
            <a:ext cx="1835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94 % de CaCO</a:t>
            </a:r>
            <a:r>
              <a:rPr lang="es-CO" sz="1800" b="1" baseline="-25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3 </a:t>
            </a:r>
            <a:endParaRPr lang="es-CO" b="1" dirty="0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F019A596-A975-CDEA-DD07-452779EFF9FF}"/>
              </a:ext>
            </a:extLst>
          </p:cNvPr>
          <p:cNvSpPr/>
          <p:nvPr/>
        </p:nvSpPr>
        <p:spPr>
          <a:xfrm>
            <a:off x="1304327" y="5649892"/>
            <a:ext cx="31444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/>
              <a:t>614kg de </a:t>
            </a:r>
            <a:r>
              <a:rPr lang="en-US" sz="1600" b="1" i="1" dirty="0" err="1"/>
              <a:t>fibra</a:t>
            </a:r>
            <a:r>
              <a:rPr lang="en-US" sz="1600" b="1" i="1" dirty="0"/>
              <a:t>/ ton de </a:t>
            </a:r>
            <a:r>
              <a:rPr lang="en-US" sz="1600" b="1" i="1" dirty="0" err="1"/>
              <a:t>aceite</a:t>
            </a:r>
            <a:endParaRPr lang="es-CO" sz="1600" b="1" i="1" dirty="0"/>
          </a:p>
        </p:txBody>
      </p:sp>
    </p:spTree>
    <p:extLst>
      <p:ext uri="{BB962C8B-B14F-4D97-AF65-F5344CB8AC3E}">
        <p14:creationId xmlns:p14="http://schemas.microsoft.com/office/powerpoint/2010/main" val="20087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0" grpId="0" animBg="1"/>
      <p:bldP spid="21" grpId="0" animBg="1"/>
      <p:bldP spid="28" grpId="0" animBg="1"/>
      <p:bldP spid="30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8E17519-18BB-F81D-181C-6F2A3644FFE9}"/>
              </a:ext>
            </a:extLst>
          </p:cNvPr>
          <p:cNvSpPr txBox="1"/>
          <p:nvPr/>
        </p:nvSpPr>
        <p:spPr>
          <a:xfrm>
            <a:off x="224589" y="1265004"/>
            <a:ext cx="112455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Fairwater Script" panose="020B0604020202020204" pitchFamily="2" charset="0"/>
              </a:rPr>
              <a:t>Phosphate removal from aqueous solutions by heat treatment of eggshell and palm fiber. </a:t>
            </a:r>
          </a:p>
          <a:p>
            <a:pPr algn="ctr"/>
            <a:r>
              <a:rPr lang="en-US" sz="2000" dirty="0">
                <a:latin typeface="Fairwater Script" panose="020B0604020202020204" pitchFamily="2" charset="0"/>
              </a:rPr>
              <a:t>Journal of Environmental Chemical Engineering 9(1), 104684, </a:t>
            </a:r>
            <a:r>
              <a:rPr lang="en-US" sz="2000" b="1" dirty="0">
                <a:latin typeface="Fairwater Script" panose="020B0604020202020204" pitchFamily="2" charset="0"/>
              </a:rPr>
              <a:t>2021</a:t>
            </a:r>
            <a:endParaRPr lang="es-CO" sz="2000" b="1" dirty="0">
              <a:latin typeface="Fairwater Script" panose="020B0604020202020204" pitchFamily="2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FEF4228-19F0-3920-000E-16C54F4192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6096000" y="1972890"/>
            <a:ext cx="5973893" cy="431717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7D25342-9056-D5D2-7E5E-E204A14AE3E3}"/>
              </a:ext>
            </a:extLst>
          </p:cNvPr>
          <p:cNvSpPr/>
          <p:nvPr/>
        </p:nvSpPr>
        <p:spPr>
          <a:xfrm>
            <a:off x="1513756" y="2647780"/>
            <a:ext cx="3339657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1600" dirty="0">
                <a:latin typeface="Fairwater Script" panose="020B0604020202020204" pitchFamily="2" charset="0"/>
              </a:rPr>
              <a:t>Se evidencia efecto en la relación cáscara de huevo: fibra</a:t>
            </a:r>
            <a:endParaRPr lang="es-CO" sz="1600" dirty="0">
              <a:latin typeface="Fairwater Script" panose="020B0604020202020204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C441709-F603-C650-EDB3-87FDEA21C70C}"/>
              </a:ext>
            </a:extLst>
          </p:cNvPr>
          <p:cNvSpPr txBox="1"/>
          <p:nvPr/>
        </p:nvSpPr>
        <p:spPr>
          <a:xfrm>
            <a:off x="783164" y="3839089"/>
            <a:ext cx="5064183" cy="584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CaCO</a:t>
            </a:r>
            <a:r>
              <a:rPr lang="en-US" sz="1600" baseline="-25000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3</a:t>
            </a:r>
            <a:r>
              <a:rPr lang="en-US" sz="1600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en</a:t>
            </a:r>
            <a:r>
              <a:rPr lang="en-US" sz="1600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 ES </a:t>
            </a:r>
            <a:r>
              <a:rPr lang="en-US" sz="1600" dirty="0" err="1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puede</a:t>
            </a:r>
            <a:r>
              <a:rPr lang="en-US" sz="1600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transformarse</a:t>
            </a:r>
            <a:r>
              <a:rPr lang="en-US" sz="1600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 a </a:t>
            </a:r>
            <a:r>
              <a:rPr lang="en-US" sz="1600" dirty="0" err="1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CaO</a:t>
            </a:r>
            <a:r>
              <a:rPr lang="en-US" sz="1600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-Ca(OH)</a:t>
            </a:r>
            <a:r>
              <a:rPr lang="en-US" sz="1600" baseline="-25000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usando</a:t>
            </a:r>
            <a:r>
              <a:rPr lang="en-US" sz="1600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tratamientos</a:t>
            </a:r>
            <a:r>
              <a:rPr lang="en-US" sz="1600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térmicos</a:t>
            </a:r>
            <a:endParaRPr lang="es-CO" sz="1600" dirty="0">
              <a:solidFill>
                <a:schemeClr val="tx1"/>
              </a:solidFill>
              <a:latin typeface="Fairwater Script" panose="020B0604020202020204" pitchFamily="2" charset="0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F538AB32-11D6-8C34-34D4-32E954216C06}"/>
              </a:ext>
            </a:extLst>
          </p:cNvPr>
          <p:cNvSpPr/>
          <p:nvPr/>
        </p:nvSpPr>
        <p:spPr>
          <a:xfrm>
            <a:off x="10100728" y="2534653"/>
            <a:ext cx="577516" cy="3240505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B976EF7-10E8-D0ED-A6D1-8A22B156A03C}"/>
              </a:ext>
            </a:extLst>
          </p:cNvPr>
          <p:cNvSpPr/>
          <p:nvPr/>
        </p:nvSpPr>
        <p:spPr>
          <a:xfrm>
            <a:off x="2507690" y="5073929"/>
            <a:ext cx="3339657" cy="3385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1600" b="1" i="1" dirty="0">
                <a:latin typeface="Fairwater Script" panose="020B0604020202020204" pitchFamily="2" charset="0"/>
              </a:rPr>
              <a:t>ESPECIES ACTIVAS DE CALCIO</a:t>
            </a:r>
            <a:endParaRPr lang="es-CO" sz="1600" b="1" i="1" dirty="0">
              <a:latin typeface="Fairwater Script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9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5">
            <a:extLst>
              <a:ext uri="{FF2B5EF4-FFF2-40B4-BE49-F238E27FC236}">
                <a16:creationId xmlns:a16="http://schemas.microsoft.com/office/drawing/2014/main" id="{C7D401A8-0F79-4F31-A98B-3D933DAC40B0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b="3607"/>
          <a:stretch/>
        </p:blipFill>
        <p:spPr>
          <a:xfrm>
            <a:off x="4458431" y="1903086"/>
            <a:ext cx="7502267" cy="446804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ED63D0E-CDF4-478C-BF94-07B15EF68261}"/>
              </a:ext>
            </a:extLst>
          </p:cNvPr>
          <p:cNvSpPr txBox="1"/>
          <p:nvPr/>
        </p:nvSpPr>
        <p:spPr>
          <a:xfrm>
            <a:off x="491548" y="2317131"/>
            <a:ext cx="3785937" cy="92333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tx1"/>
                </a:solidFill>
                <a:latin typeface="Fairwater Script" panose="020B0604020202020204" pitchFamily="2" charset="0"/>
              </a:rPr>
              <a:t>ES:F  1:10</a:t>
            </a:r>
          </a:p>
          <a:p>
            <a:pPr algn="ctr"/>
            <a:r>
              <a:rPr lang="es-CO" b="1" dirty="0">
                <a:solidFill>
                  <a:schemeClr val="tx1"/>
                </a:solidFill>
                <a:latin typeface="Fairwater Script" panose="020B0604020202020204" pitchFamily="2" charset="0"/>
              </a:rPr>
              <a:t>ANTES DE LA ADSORCIÓN DE FÓSFORO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E261588F-3864-4E38-B495-AC3BDEEAA1BD}"/>
              </a:ext>
            </a:extLst>
          </p:cNvPr>
          <p:cNvSpPr/>
          <p:nvPr/>
        </p:nvSpPr>
        <p:spPr>
          <a:xfrm>
            <a:off x="4958009" y="2343817"/>
            <a:ext cx="363984" cy="1793289"/>
          </a:xfrm>
          <a:prstGeom prst="ellipse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FD5A7B91-5744-4958-AC2F-F106E6E2DB80}"/>
              </a:ext>
            </a:extLst>
          </p:cNvPr>
          <p:cNvSpPr/>
          <p:nvPr/>
        </p:nvSpPr>
        <p:spPr>
          <a:xfrm>
            <a:off x="7130253" y="2343817"/>
            <a:ext cx="363984" cy="346249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2893F7B-1829-4C34-A352-396797824495}"/>
              </a:ext>
            </a:extLst>
          </p:cNvPr>
          <p:cNvSpPr/>
          <p:nvPr/>
        </p:nvSpPr>
        <p:spPr>
          <a:xfrm>
            <a:off x="117734" y="6465175"/>
            <a:ext cx="51342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NexusSans"/>
                <a:hlinkClick r:id="rId4" tooltip="Go to Journal of Environmental Chemical Engineering on ScienceDire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 of Environmental Chemical Engineering</a:t>
            </a:r>
            <a:r>
              <a:rPr lang="en-US" sz="1200" dirty="0">
                <a:latin typeface="NexusSans"/>
              </a:rPr>
              <a:t>, </a:t>
            </a:r>
            <a:r>
              <a:rPr lang="en-US" sz="1200" dirty="0">
                <a:latin typeface="NexusSans"/>
                <a:hlinkClick r:id="rId5" tooltip="Go to table of contents for this volume/iss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 (1</a:t>
            </a:r>
            <a:r>
              <a:rPr lang="en-US" sz="1200" dirty="0">
                <a:latin typeface="NexusSans"/>
              </a:rPr>
              <a:t>), 2021, 104684</a:t>
            </a:r>
            <a:endParaRPr lang="en-US" sz="1200" b="0" i="0" dirty="0">
              <a:effectLst/>
              <a:latin typeface="NexusSan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BB3020D-324C-3C5A-6442-2255862F2867}"/>
              </a:ext>
            </a:extLst>
          </p:cNvPr>
          <p:cNvSpPr txBox="1"/>
          <p:nvPr/>
        </p:nvSpPr>
        <p:spPr>
          <a:xfrm>
            <a:off x="231302" y="4025329"/>
            <a:ext cx="4107353" cy="120032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Se </a:t>
            </a:r>
            <a:r>
              <a:rPr lang="en-US" dirty="0" err="1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evidencia</a:t>
            </a:r>
            <a:r>
              <a:rPr lang="en-US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 la </a:t>
            </a:r>
            <a:r>
              <a:rPr lang="en-US" dirty="0" err="1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existencia</a:t>
            </a:r>
            <a:r>
              <a:rPr lang="en-US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 deCaCO</a:t>
            </a:r>
            <a:r>
              <a:rPr lang="en-US" baseline="-25000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3</a:t>
            </a:r>
            <a:r>
              <a:rPr lang="en-US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 y la </a:t>
            </a:r>
            <a:r>
              <a:rPr lang="en-US" dirty="0" err="1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transformación</a:t>
            </a:r>
            <a:r>
              <a:rPr lang="en-US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 a las </a:t>
            </a:r>
            <a:r>
              <a:rPr lang="en-US" dirty="0" err="1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fases</a:t>
            </a:r>
            <a:r>
              <a:rPr lang="en-US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activas</a:t>
            </a:r>
            <a:r>
              <a:rPr lang="en-US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 de calcio </a:t>
            </a:r>
            <a:r>
              <a:rPr lang="en-US" dirty="0" err="1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en</a:t>
            </a:r>
            <a:r>
              <a:rPr lang="en-US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 la </a:t>
            </a:r>
            <a:r>
              <a:rPr lang="en-US" dirty="0" err="1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adsorción</a:t>
            </a:r>
            <a:r>
              <a:rPr lang="en-US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 de </a:t>
            </a:r>
            <a:r>
              <a:rPr lang="en-US" dirty="0" err="1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fósforo</a:t>
            </a:r>
            <a:r>
              <a:rPr lang="en-US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 : </a:t>
            </a:r>
            <a:r>
              <a:rPr lang="en-US" b="1" dirty="0" err="1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CaO</a:t>
            </a:r>
            <a:r>
              <a:rPr lang="en-US" b="1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-Ca(OH)</a:t>
            </a:r>
            <a:r>
              <a:rPr lang="en-US" b="1" baseline="-25000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 </a:t>
            </a:r>
            <a:endParaRPr lang="es-CO" dirty="0">
              <a:solidFill>
                <a:schemeClr val="tx1"/>
              </a:solidFill>
              <a:latin typeface="Fairwater Script" panose="020B0604020202020204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C2E8CAD-C134-1113-AD10-3FC07F2324DE}"/>
              </a:ext>
            </a:extLst>
          </p:cNvPr>
          <p:cNvSpPr txBox="1"/>
          <p:nvPr/>
        </p:nvSpPr>
        <p:spPr>
          <a:xfrm>
            <a:off x="5252029" y="1562818"/>
            <a:ext cx="6578537" cy="584775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tx1"/>
                </a:solidFill>
                <a:latin typeface="Fairwater Script" panose="020B0604020202020204" pitchFamily="2" charset="0"/>
              </a:rPr>
              <a:t>FTIR Y DRX DEL BIOCOMPOSITE ES:F  1:10</a:t>
            </a:r>
          </a:p>
          <a:p>
            <a:pPr algn="ctr"/>
            <a:r>
              <a:rPr lang="es-CO" sz="1600" b="1" dirty="0">
                <a:solidFill>
                  <a:schemeClr val="tx1"/>
                </a:solidFill>
                <a:latin typeface="Fairwater Script" panose="020B0604020202020204" pitchFamily="2" charset="0"/>
              </a:rPr>
              <a:t>ANTES DE LA ADSORCIÓN DE FÓSFORO</a:t>
            </a:r>
          </a:p>
        </p:txBody>
      </p:sp>
    </p:spTree>
    <p:extLst>
      <p:ext uri="{BB962C8B-B14F-4D97-AF65-F5344CB8AC3E}">
        <p14:creationId xmlns:p14="http://schemas.microsoft.com/office/powerpoint/2010/main" val="322408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1">
            <a:extLst>
              <a:ext uri="{FF2B5EF4-FFF2-40B4-BE49-F238E27FC236}">
                <a16:creationId xmlns:a16="http://schemas.microsoft.com/office/drawing/2014/main" id="{E77C2FDD-8354-4374-AB04-600078D5E81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973053" y="2269848"/>
            <a:ext cx="7039192" cy="384242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3F1B2F0-EF6B-4016-8377-794E9FD19F43}"/>
              </a:ext>
            </a:extLst>
          </p:cNvPr>
          <p:cNvSpPr txBox="1"/>
          <p:nvPr/>
        </p:nvSpPr>
        <p:spPr>
          <a:xfrm>
            <a:off x="117734" y="1673968"/>
            <a:ext cx="5091907" cy="64633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CO" b="1" dirty="0">
                <a:latin typeface="Fairwater Script" panose="020B0604020202020204" pitchFamily="2" charset="0"/>
              </a:rPr>
              <a:t>ES:F _ 1:10</a:t>
            </a:r>
          </a:p>
          <a:p>
            <a:pPr algn="ctr"/>
            <a:r>
              <a:rPr lang="es-CO" b="1" dirty="0">
                <a:latin typeface="Fairwater Script" panose="020B0604020202020204" pitchFamily="2" charset="0"/>
              </a:rPr>
              <a:t>DESPUÉS DE LA ADSORCIÓN DE FÓSFORO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E3991671-6FA2-466A-B838-E6D9EE84F5D7}"/>
              </a:ext>
            </a:extLst>
          </p:cNvPr>
          <p:cNvSpPr/>
          <p:nvPr/>
        </p:nvSpPr>
        <p:spPr>
          <a:xfrm>
            <a:off x="6967903" y="3267146"/>
            <a:ext cx="363984" cy="220321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E08D42FE-7C34-45B6-A68E-19ADA7D1DA4E}"/>
              </a:ext>
            </a:extLst>
          </p:cNvPr>
          <p:cNvSpPr/>
          <p:nvPr/>
        </p:nvSpPr>
        <p:spPr>
          <a:xfrm>
            <a:off x="9510823" y="2844997"/>
            <a:ext cx="515493" cy="2994327"/>
          </a:xfrm>
          <a:prstGeom prst="ellipse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2893F7B-1829-4C34-A352-396797824495}"/>
              </a:ext>
            </a:extLst>
          </p:cNvPr>
          <p:cNvSpPr/>
          <p:nvPr/>
        </p:nvSpPr>
        <p:spPr>
          <a:xfrm>
            <a:off x="117734" y="6465175"/>
            <a:ext cx="51342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NexusSans"/>
                <a:hlinkClick r:id="rId4" tooltip="Go to Journal of Environmental Chemical Engineering on ScienceDire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 of Environmental Chemical Engineering</a:t>
            </a:r>
            <a:r>
              <a:rPr lang="en-US" sz="1200" dirty="0">
                <a:latin typeface="NexusSans"/>
              </a:rPr>
              <a:t>, </a:t>
            </a:r>
            <a:r>
              <a:rPr lang="en-US" sz="1200" dirty="0">
                <a:latin typeface="NexusSans"/>
                <a:hlinkClick r:id="rId5" tooltip="Go to table of contents for this volume/iss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 (1</a:t>
            </a:r>
            <a:r>
              <a:rPr lang="en-US" sz="1200" dirty="0">
                <a:latin typeface="NexusSans"/>
              </a:rPr>
              <a:t>), 2021, 104684</a:t>
            </a:r>
            <a:endParaRPr lang="en-US" sz="1200" b="0" i="0" dirty="0">
              <a:effectLst/>
              <a:latin typeface="NexusSan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3E7FB4E-2439-4A6C-8C5C-42B0C60FE1B3}"/>
              </a:ext>
            </a:extLst>
          </p:cNvPr>
          <p:cNvSpPr/>
          <p:nvPr/>
        </p:nvSpPr>
        <p:spPr>
          <a:xfrm>
            <a:off x="294246" y="3594487"/>
            <a:ext cx="389079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altLang="es-CO" sz="1600" b="1" i="1" dirty="0">
                <a:solidFill>
                  <a:srgbClr val="202124"/>
                </a:solidFill>
                <a:latin typeface="Fairwater Script" panose="020B0604020202020204" pitchFamily="2" charset="0"/>
              </a:rPr>
              <a:t>Intercambio ligando y  precipitación y formación de apatita </a:t>
            </a:r>
            <a:endParaRPr lang="es-CO" sz="1600" b="1" i="1" dirty="0">
              <a:latin typeface="Fairwater Script" panose="020B0604020202020204" pitchFamily="2" charset="0"/>
            </a:endParaRPr>
          </a:p>
        </p:txBody>
      </p:sp>
      <p:sp>
        <p:nvSpPr>
          <p:cNvPr id="12" name="Flecha: a la derecha con bandas 19">
            <a:extLst>
              <a:ext uri="{FF2B5EF4-FFF2-40B4-BE49-F238E27FC236}">
                <a16:creationId xmlns:a16="http://schemas.microsoft.com/office/drawing/2014/main" id="{CB2F1AA1-1C74-431F-AEDE-B9ED793E290C}"/>
              </a:ext>
            </a:extLst>
          </p:cNvPr>
          <p:cNvSpPr/>
          <p:nvPr/>
        </p:nvSpPr>
        <p:spPr>
          <a:xfrm>
            <a:off x="4185042" y="4357492"/>
            <a:ext cx="603925" cy="1056175"/>
          </a:xfrm>
          <a:prstGeom prst="strip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D8EC184-BC29-C677-A13E-0ACE3E6C5C87}"/>
              </a:ext>
            </a:extLst>
          </p:cNvPr>
          <p:cNvSpPr txBox="1"/>
          <p:nvPr/>
        </p:nvSpPr>
        <p:spPr>
          <a:xfrm>
            <a:off x="5252029" y="1673968"/>
            <a:ext cx="6578537" cy="584775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tx1"/>
                </a:solidFill>
                <a:latin typeface="Fairwater Script" panose="020B0604020202020204" pitchFamily="2" charset="0"/>
              </a:rPr>
              <a:t>FTIR Y DRX DEL BIOCOMPOSITE ES:F  1:10</a:t>
            </a:r>
          </a:p>
          <a:p>
            <a:pPr algn="ctr"/>
            <a:r>
              <a:rPr lang="es-CO" sz="1600" b="1" dirty="0">
                <a:solidFill>
                  <a:schemeClr val="tx1"/>
                </a:solidFill>
                <a:latin typeface="Fairwater Script" panose="020B0604020202020204" pitchFamily="2" charset="0"/>
              </a:rPr>
              <a:t>DESPUÉS DE LA ADSORCIÓN DE FÓSFORO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38811E4-C599-15EA-12D6-64E88805B93D}"/>
              </a:ext>
            </a:extLst>
          </p:cNvPr>
          <p:cNvSpPr txBox="1"/>
          <p:nvPr/>
        </p:nvSpPr>
        <p:spPr>
          <a:xfrm>
            <a:off x="1588764" y="4722053"/>
            <a:ext cx="22948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(Ca</a:t>
            </a:r>
            <a:r>
              <a:rPr lang="en-US" sz="2000" b="1" baseline="-25000" dirty="0">
                <a:solidFill>
                  <a:srgbClr val="000000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5</a:t>
            </a:r>
            <a:r>
              <a:rPr lang="en-US" sz="2000" b="1" dirty="0">
                <a:solidFill>
                  <a:srgbClr val="000000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(PO</a:t>
            </a:r>
            <a:r>
              <a:rPr lang="en-US" sz="2000" b="1" baseline="-25000" dirty="0">
                <a:solidFill>
                  <a:srgbClr val="000000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4</a:t>
            </a:r>
            <a:r>
              <a:rPr lang="en-US" sz="2000" b="1" dirty="0">
                <a:solidFill>
                  <a:srgbClr val="000000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)</a:t>
            </a:r>
            <a:r>
              <a:rPr lang="en-US" sz="2000" b="1" baseline="-25000" dirty="0">
                <a:solidFill>
                  <a:srgbClr val="000000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3</a:t>
            </a:r>
            <a:r>
              <a:rPr lang="en-US" sz="2000" b="1" dirty="0">
                <a:solidFill>
                  <a:srgbClr val="000000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OH) </a:t>
            </a:r>
            <a:endParaRPr lang="es-CO" sz="2000" b="1" dirty="0">
              <a:latin typeface="Fairwater Script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92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C2893F7B-1829-4C34-A352-396797824495}"/>
              </a:ext>
            </a:extLst>
          </p:cNvPr>
          <p:cNvSpPr/>
          <p:nvPr/>
        </p:nvSpPr>
        <p:spPr>
          <a:xfrm>
            <a:off x="117734" y="6465175"/>
            <a:ext cx="51342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NexusSans"/>
                <a:hlinkClick r:id="rId3" tooltip="Go to Journal of Environmental Chemical Engineering on ScienceDire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 of Environmental Chemical Engineering</a:t>
            </a:r>
            <a:r>
              <a:rPr lang="en-US" sz="1200" dirty="0">
                <a:latin typeface="NexusSans"/>
              </a:rPr>
              <a:t>, </a:t>
            </a:r>
            <a:r>
              <a:rPr lang="en-US" sz="1200" dirty="0">
                <a:latin typeface="NexusSans"/>
                <a:hlinkClick r:id="rId4" tooltip="Go to table of contents for this volume/iss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 (1</a:t>
            </a:r>
            <a:r>
              <a:rPr lang="en-US" sz="1200" dirty="0">
                <a:latin typeface="NexusSans"/>
              </a:rPr>
              <a:t>), 2021, 104684</a:t>
            </a:r>
            <a:endParaRPr lang="en-US" sz="1200" b="0" i="0" dirty="0">
              <a:effectLst/>
              <a:latin typeface="NexusSans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017EC12-9E22-97FC-1A33-CBC4064B6C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48"/>
          <a:stretch/>
        </p:blipFill>
        <p:spPr>
          <a:xfrm>
            <a:off x="6118942" y="3561659"/>
            <a:ext cx="6029628" cy="262774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23976AE-259B-F29C-ADB2-AEEFC5D31D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05"/>
          <a:stretch/>
        </p:blipFill>
        <p:spPr>
          <a:xfrm>
            <a:off x="117734" y="1465586"/>
            <a:ext cx="5662862" cy="290239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801423C-E9A8-AF51-EDF9-DC0C7012F738}"/>
              </a:ext>
            </a:extLst>
          </p:cNvPr>
          <p:cNvSpPr txBox="1"/>
          <p:nvPr/>
        </p:nvSpPr>
        <p:spPr>
          <a:xfrm>
            <a:off x="7764975" y="2742815"/>
            <a:ext cx="2294821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(Ca</a:t>
            </a:r>
            <a:r>
              <a:rPr lang="en-US" sz="2000" b="1" baseline="-25000" dirty="0">
                <a:solidFill>
                  <a:srgbClr val="000000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5</a:t>
            </a:r>
            <a:r>
              <a:rPr lang="en-US" sz="2000" b="1" dirty="0">
                <a:solidFill>
                  <a:srgbClr val="000000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(PO</a:t>
            </a:r>
            <a:r>
              <a:rPr lang="en-US" sz="2000" b="1" baseline="-25000" dirty="0">
                <a:solidFill>
                  <a:srgbClr val="000000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4</a:t>
            </a:r>
            <a:r>
              <a:rPr lang="en-US" sz="2000" b="1" dirty="0">
                <a:solidFill>
                  <a:srgbClr val="000000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)</a:t>
            </a:r>
            <a:r>
              <a:rPr lang="en-US" sz="2000" b="1" baseline="-25000" dirty="0">
                <a:solidFill>
                  <a:srgbClr val="000000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3</a:t>
            </a:r>
            <a:r>
              <a:rPr lang="en-US" sz="2000" b="1" dirty="0">
                <a:solidFill>
                  <a:srgbClr val="000000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OH) </a:t>
            </a:r>
            <a:endParaRPr lang="es-CO" sz="2000" b="1" dirty="0">
              <a:latin typeface="Fairwater Script" panose="020B0604020202020204" pitchFamily="2" charset="0"/>
            </a:endParaRPr>
          </a:p>
        </p:txBody>
      </p:sp>
      <p:pic>
        <p:nvPicPr>
          <p:cNvPr id="6" name="Imagen 22">
            <a:extLst>
              <a:ext uri="{FF2B5EF4-FFF2-40B4-BE49-F238E27FC236}">
                <a16:creationId xmlns:a16="http://schemas.microsoft.com/office/drawing/2014/main" id="{9D5B856E-07F9-8858-97C8-EC554DF268B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34" y="4304333"/>
            <a:ext cx="6309703" cy="1885075"/>
          </a:xfrm>
          <a:prstGeom prst="rect">
            <a:avLst/>
          </a:prstGeom>
          <a:noFill/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A47D6A6-B18C-FB9C-21EC-142A33F54FC3}"/>
              </a:ext>
            </a:extLst>
          </p:cNvPr>
          <p:cNvSpPr txBox="1"/>
          <p:nvPr/>
        </p:nvSpPr>
        <p:spPr>
          <a:xfrm>
            <a:off x="6655106" y="1656286"/>
            <a:ext cx="5419160" cy="33855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tx1"/>
                </a:solidFill>
                <a:latin typeface="Fairwater Script" panose="020B0604020202020204" pitchFamily="2" charset="0"/>
              </a:rPr>
              <a:t>M</a:t>
            </a:r>
            <a:r>
              <a:rPr lang="es-CO" sz="1600" b="1" dirty="0">
                <a:solidFill>
                  <a:schemeClr val="tx1"/>
                </a:solidFill>
                <a:latin typeface="Fairwater Script" panose="020B0604020202020204" pitchFamily="2" charset="0"/>
              </a:rPr>
              <a:t>ICROGRAFÍAS SEM DEL BIOCOMPOSITE ES:F  1:10</a:t>
            </a:r>
          </a:p>
        </p:txBody>
      </p:sp>
    </p:spTree>
    <p:extLst>
      <p:ext uri="{BB962C8B-B14F-4D97-AF65-F5344CB8AC3E}">
        <p14:creationId xmlns:p14="http://schemas.microsoft.com/office/powerpoint/2010/main" val="167056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C91CCF-3E2B-4453-B150-04384272EAF6}"/>
              </a:ext>
            </a:extLst>
          </p:cNvPr>
          <p:cNvSpPr txBox="1"/>
          <p:nvPr/>
        </p:nvSpPr>
        <p:spPr>
          <a:xfrm>
            <a:off x="477502" y="2707854"/>
            <a:ext cx="5155901" cy="923330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altLang="es-CO" b="1" i="1" dirty="0">
                <a:solidFill>
                  <a:srgbClr val="202124"/>
                </a:solidFill>
                <a:latin typeface="Fairwater Script" panose="020B0604020202020204" pitchFamily="2" charset="0"/>
              </a:rPr>
              <a:t>DRX de las fases de fosfato de calcio formadas en el tiempo</a:t>
            </a:r>
            <a:endParaRPr lang="es-ES" altLang="es-CO" sz="1400" b="1" i="1" dirty="0">
              <a:latin typeface="Fairwater Script" panose="020B0604020202020204" pitchFamily="2" charset="0"/>
            </a:endParaRPr>
          </a:p>
          <a:p>
            <a:endParaRPr lang="es-CO" b="1" i="1" dirty="0">
              <a:latin typeface="Fairwater Script" panose="020B0604020202020204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40AC94-42B5-1148-4904-156D4C88B48D}"/>
              </a:ext>
            </a:extLst>
          </p:cNvPr>
          <p:cNvSpPr txBox="1"/>
          <p:nvPr/>
        </p:nvSpPr>
        <p:spPr>
          <a:xfrm>
            <a:off x="0" y="1469012"/>
            <a:ext cx="117267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Unraveling the Ca-P species produced over the time during phosphorus removal from aqueous solution using </a:t>
            </a:r>
            <a:r>
              <a:rPr lang="en-US" sz="2000" dirty="0" err="1"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biocomposite</a:t>
            </a:r>
            <a:r>
              <a:rPr lang="en-US" sz="2000" dirty="0"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 of eggshell-palm mesocarp fiber. Chemosphere 287 (3) </a:t>
            </a:r>
            <a:r>
              <a:rPr lang="en-US" sz="2000" b="1" dirty="0"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2022</a:t>
            </a:r>
            <a:endParaRPr lang="es-CO" b="1" dirty="0">
              <a:effectLst/>
              <a:latin typeface="Fairwater Script" panose="020B0604020202020204" pitchFamily="2" charset="0"/>
              <a:ea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1BC07CE-FEB2-F355-FF73-44D91906B1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36" t="3913" r="13424" b="3769"/>
          <a:stretch/>
        </p:blipFill>
        <p:spPr>
          <a:xfrm>
            <a:off x="5719836" y="2391112"/>
            <a:ext cx="6235455" cy="437925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AA69740-D76F-5AFA-E436-6E5FEA83EDEC}"/>
              </a:ext>
            </a:extLst>
          </p:cNvPr>
          <p:cNvSpPr txBox="1"/>
          <p:nvPr/>
        </p:nvSpPr>
        <p:spPr>
          <a:xfrm>
            <a:off x="477502" y="4162140"/>
            <a:ext cx="4999383" cy="120032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es-CO" dirty="0">
                <a:solidFill>
                  <a:schemeClr val="tx1"/>
                </a:solidFill>
                <a:latin typeface="Fairwater Script" panose="020B0604020202020204" pitchFamily="2" charset="0"/>
              </a:rPr>
              <a:t>El rol del Ca(OH)</a:t>
            </a:r>
            <a:r>
              <a:rPr lang="es-CO" baseline="-25000" dirty="0">
                <a:solidFill>
                  <a:schemeClr val="tx1"/>
                </a:solidFill>
                <a:latin typeface="Fairwater Script" panose="020B0604020202020204" pitchFamily="2" charset="0"/>
              </a:rPr>
              <a:t>2 </a:t>
            </a:r>
            <a:r>
              <a:rPr lang="es-CO" dirty="0">
                <a:solidFill>
                  <a:schemeClr val="tx1"/>
                </a:solidFill>
                <a:latin typeface="Fairwater Script" panose="020B0604020202020204" pitchFamily="2" charset="0"/>
              </a:rPr>
              <a:t>en la adsorción de P finaliza a las 0.25 h</a:t>
            </a:r>
          </a:p>
          <a:p>
            <a:pPr marL="285750" indent="-285750" algn="ctr">
              <a:buFontTx/>
              <a:buChar char="-"/>
            </a:pPr>
            <a:r>
              <a:rPr lang="es-CO" dirty="0">
                <a:solidFill>
                  <a:schemeClr val="tx1"/>
                </a:solidFill>
                <a:latin typeface="Fairwater Script" panose="020B0604020202020204" pitchFamily="2" charset="0"/>
              </a:rPr>
              <a:t>El CaCO</a:t>
            </a:r>
            <a:r>
              <a:rPr lang="es-CO" baseline="-25000" dirty="0">
                <a:solidFill>
                  <a:schemeClr val="tx1"/>
                </a:solidFill>
                <a:latin typeface="Fairwater Script" panose="020B0604020202020204" pitchFamily="2" charset="0"/>
              </a:rPr>
              <a:t>3</a:t>
            </a:r>
            <a:r>
              <a:rPr lang="es-CO" dirty="0">
                <a:solidFill>
                  <a:schemeClr val="tx1"/>
                </a:solidFill>
                <a:latin typeface="Fairwater Script" panose="020B0604020202020204" pitchFamily="2" charset="0"/>
              </a:rPr>
              <a:t> inicia a ser activo en la adsorción de P luego de 0.25h</a:t>
            </a:r>
          </a:p>
        </p:txBody>
      </p:sp>
    </p:spTree>
    <p:extLst>
      <p:ext uri="{BB962C8B-B14F-4D97-AF65-F5344CB8AC3E}">
        <p14:creationId xmlns:p14="http://schemas.microsoft.com/office/powerpoint/2010/main" val="8049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31D0EC1-26B6-4741-8C61-4AC625202B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50" t="28357" r="18641" b="19854"/>
          <a:stretch/>
        </p:blipFill>
        <p:spPr>
          <a:xfrm>
            <a:off x="4281517" y="1610471"/>
            <a:ext cx="7910483" cy="48403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D99407F-2E44-4BA4-A76E-1A138A7D2C7E}"/>
              </a:ext>
            </a:extLst>
          </p:cNvPr>
          <p:cNvSpPr/>
          <p:nvPr/>
        </p:nvSpPr>
        <p:spPr>
          <a:xfrm>
            <a:off x="149086" y="649711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+mj-lt"/>
                <a:hlinkClick r:id="rId4" tooltip="Go to Chemosphere on ScienceDire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Chemosphere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>
                <a:latin typeface="+mj-lt"/>
                <a:hlinkClick r:id="rId5" tooltip="Go to table of contents for this volume/iss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287(3</a:t>
            </a:r>
            <a:r>
              <a:rPr lang="en-US" sz="1400" dirty="0">
                <a:latin typeface="+mj-lt"/>
              </a:rPr>
              <a:t>)- 2022, 132333</a:t>
            </a:r>
            <a:endParaRPr lang="en-US" sz="1400" b="0" i="0" dirty="0">
              <a:effectLst/>
              <a:latin typeface="+mj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2D92CCC-6371-33F9-6646-46FF5C5298A0}"/>
              </a:ext>
            </a:extLst>
          </p:cNvPr>
          <p:cNvSpPr txBox="1"/>
          <p:nvPr/>
        </p:nvSpPr>
        <p:spPr>
          <a:xfrm>
            <a:off x="534098" y="2691812"/>
            <a:ext cx="3604766" cy="2677656"/>
          </a:xfrm>
          <a:prstGeom prst="rect">
            <a:avLst/>
          </a:prstGeom>
          <a:noFill/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tx1"/>
                </a:solidFill>
                <a:latin typeface="Fairwater Script" panose="020B0604020202020204" pitchFamily="2" charset="0"/>
              </a:rPr>
              <a:t>Proceso de formación de </a:t>
            </a:r>
            <a:r>
              <a:rPr lang="en-US" b="1" dirty="0">
                <a:solidFill>
                  <a:srgbClr val="000000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Ca</a:t>
            </a:r>
            <a:r>
              <a:rPr lang="en-US" b="1" baseline="-25000" dirty="0">
                <a:solidFill>
                  <a:srgbClr val="000000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5</a:t>
            </a:r>
            <a:r>
              <a:rPr lang="en-US" b="1" dirty="0">
                <a:solidFill>
                  <a:srgbClr val="000000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(PO</a:t>
            </a:r>
            <a:r>
              <a:rPr lang="en-US" b="1" baseline="-25000" dirty="0">
                <a:solidFill>
                  <a:srgbClr val="000000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4</a:t>
            </a:r>
            <a:r>
              <a:rPr lang="en-US" b="1" dirty="0">
                <a:solidFill>
                  <a:srgbClr val="000000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)</a:t>
            </a:r>
            <a:r>
              <a:rPr lang="en-US" b="1" baseline="-25000" dirty="0">
                <a:solidFill>
                  <a:srgbClr val="000000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3</a:t>
            </a:r>
            <a:r>
              <a:rPr lang="en-US" b="1" dirty="0">
                <a:solidFill>
                  <a:srgbClr val="000000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OH</a:t>
            </a:r>
          </a:p>
          <a:p>
            <a:pPr algn="ctr"/>
            <a:endParaRPr lang="en-US" b="1" dirty="0">
              <a:solidFill>
                <a:srgbClr val="000000"/>
              </a:solidFill>
              <a:latin typeface="Fairwater Script" panose="020B0604020202020204" pitchFamily="2" charset="0"/>
              <a:ea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0000"/>
                </a:solidFill>
                <a:effectLst/>
                <a:latin typeface="Fairwater Script" panose="020B0604020202020204" pitchFamily="2" charset="0"/>
                <a:ea typeface="Times New Roman" panose="02020603050405020304" pitchFamily="18" charset="0"/>
              </a:rPr>
              <a:t> </a:t>
            </a:r>
            <a:r>
              <a:rPr lang="es-CO" dirty="0">
                <a:solidFill>
                  <a:schemeClr val="tx1"/>
                </a:solidFill>
                <a:latin typeface="Fairwater Script" panose="020B0604020202020204" pitchFamily="2" charset="0"/>
              </a:rPr>
              <a:t>Ca(OH)</a:t>
            </a:r>
            <a:r>
              <a:rPr lang="es-CO" baseline="-25000" dirty="0">
                <a:solidFill>
                  <a:schemeClr val="tx1"/>
                </a:solidFill>
                <a:latin typeface="Fairwater Script" panose="020B0604020202020204" pitchFamily="2" charset="0"/>
              </a:rPr>
              <a:t>2 </a:t>
            </a:r>
            <a:r>
              <a:rPr lang="es-CO" dirty="0">
                <a:solidFill>
                  <a:schemeClr val="tx1"/>
                </a:solidFill>
                <a:latin typeface="Fairwater Script" panose="020B0604020202020204" pitchFamily="2" charset="0"/>
              </a:rPr>
              <a:t>Activo a tiempos menores de adsorción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es-CO" dirty="0">
              <a:solidFill>
                <a:schemeClr val="tx1"/>
              </a:solidFill>
              <a:latin typeface="Fairwater Script" panose="020B0604020202020204" pitchFamily="2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s-CO" dirty="0">
                <a:solidFill>
                  <a:schemeClr val="tx1"/>
                </a:solidFill>
                <a:latin typeface="Fairwater Script" panose="020B0604020202020204" pitchFamily="2" charset="0"/>
              </a:rPr>
              <a:t>CaCO</a:t>
            </a:r>
            <a:r>
              <a:rPr lang="es-CO" baseline="-25000" dirty="0">
                <a:solidFill>
                  <a:schemeClr val="tx1"/>
                </a:solidFill>
                <a:latin typeface="Fairwater Script" panose="020B0604020202020204" pitchFamily="2" charset="0"/>
              </a:rPr>
              <a:t>3 </a:t>
            </a:r>
            <a:r>
              <a:rPr lang="es-CO" dirty="0">
                <a:solidFill>
                  <a:schemeClr val="tx1"/>
                </a:solidFill>
                <a:latin typeface="Fairwater Script" panose="020B0604020202020204" pitchFamily="2" charset="0"/>
              </a:rPr>
              <a:t>se consume en el tiempo </a:t>
            </a:r>
            <a:endParaRPr lang="es-ES" altLang="es-CO" b="1" dirty="0">
              <a:latin typeface="Fairwater Script" panose="020B0604020202020204" pitchFamily="2" charset="0"/>
            </a:endParaRPr>
          </a:p>
          <a:p>
            <a:endParaRPr lang="es-CO" sz="2400" b="1" dirty="0">
              <a:latin typeface="Fairwater Script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71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A24AD61-3BBE-4073-97C8-55D02D59DC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65" t="24618" r="30243" b="20324"/>
          <a:stretch/>
        </p:blipFill>
        <p:spPr>
          <a:xfrm>
            <a:off x="6184725" y="3428999"/>
            <a:ext cx="5747502" cy="288524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DA1BC30-FE71-4BEB-B2EE-DD21A79CDB3A}"/>
              </a:ext>
            </a:extLst>
          </p:cNvPr>
          <p:cNvSpPr/>
          <p:nvPr/>
        </p:nvSpPr>
        <p:spPr>
          <a:xfrm>
            <a:off x="117734" y="6465175"/>
            <a:ext cx="51342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NexusSans"/>
                <a:hlinkClick r:id="rId4" tooltip="Go to Journal of Environmental Chemical Engineering on ScienceDire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 of Environmental Chemical Engineering</a:t>
            </a:r>
            <a:r>
              <a:rPr lang="en-US" sz="1200" dirty="0">
                <a:latin typeface="NexusSans"/>
              </a:rPr>
              <a:t>, </a:t>
            </a:r>
            <a:r>
              <a:rPr lang="en-US" sz="1200" dirty="0">
                <a:latin typeface="NexusSans"/>
                <a:hlinkClick r:id="rId5" tooltip="Go to table of contents for this volume/iss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 (1</a:t>
            </a:r>
            <a:r>
              <a:rPr lang="en-US" sz="1200" dirty="0">
                <a:latin typeface="NexusSans"/>
              </a:rPr>
              <a:t>), 2021, 104684</a:t>
            </a:r>
            <a:endParaRPr lang="en-US" sz="1200" b="0" i="0" dirty="0">
              <a:effectLst/>
              <a:latin typeface="NexusSan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78FBC25-3134-4730-A9A2-9F6DBCB6F3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588" y="1643117"/>
            <a:ext cx="5970412" cy="3571765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1DEBA376-35D9-4299-AEEF-423589E06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725" y="2149427"/>
            <a:ext cx="5591245" cy="80535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altLang="es-CO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airwater Script" panose="020B0604020202020204" pitchFamily="2" charset="0"/>
              </a:rPr>
              <a:t>M</a:t>
            </a:r>
            <a:r>
              <a:rPr lang="es-ES" altLang="es-CO" b="1" i="1" dirty="0">
                <a:solidFill>
                  <a:srgbClr val="202124"/>
                </a:solidFill>
                <a:latin typeface="Fairwater Script" panose="020B0604020202020204" pitchFamily="2" charset="0"/>
              </a:rPr>
              <a:t>étodo que permitió la preparación de materiales ecológicos para la eliminación de fósforo desde soluciones acuosas </a:t>
            </a:r>
          </a:p>
        </p:txBody>
      </p:sp>
    </p:spTree>
    <p:extLst>
      <p:ext uri="{BB962C8B-B14F-4D97-AF65-F5344CB8AC3E}">
        <p14:creationId xmlns:p14="http://schemas.microsoft.com/office/powerpoint/2010/main" val="239145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6 CuadroTexto">
            <a:extLst>
              <a:ext uri="{FF2B5EF4-FFF2-40B4-BE49-F238E27FC236}">
                <a16:creationId xmlns:a16="http://schemas.microsoft.com/office/drawing/2014/main" id="{62D97188-A957-417D-8340-C8E3F270C9C0}"/>
              </a:ext>
            </a:extLst>
          </p:cNvPr>
          <p:cNvSpPr txBox="1"/>
          <p:nvPr/>
        </p:nvSpPr>
        <p:spPr>
          <a:xfrm>
            <a:off x="8252655" y="4420785"/>
            <a:ext cx="3666787" cy="58477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600" dirty="0" err="1">
                <a:solidFill>
                  <a:schemeClr val="tx1"/>
                </a:solidFill>
                <a:latin typeface="Franklin Gothic Book" panose="020B0503020102020204" pitchFamily="34" charset="0"/>
              </a:rPr>
              <a:t>Fósforo</a:t>
            </a:r>
            <a:r>
              <a:rPr lang="en-US" sz="1600" dirty="0">
                <a:solidFill>
                  <a:schemeClr val="tx1"/>
                </a:solidFill>
                <a:latin typeface="Franklin Gothic Book" panose="020B0503020102020204" pitchFamily="34" charset="0"/>
              </a:rPr>
              <a:t>:  </a:t>
            </a:r>
            <a:r>
              <a:rPr lang="en-US" sz="1600" dirty="0" err="1">
                <a:solidFill>
                  <a:schemeClr val="tx1"/>
                </a:solidFill>
                <a:latin typeface="Franklin Gothic Book" panose="020B0503020102020204" pitchFamily="34" charset="0"/>
              </a:rPr>
              <a:t>importante</a:t>
            </a:r>
            <a:r>
              <a:rPr lang="en-US" sz="1600" dirty="0">
                <a:solidFill>
                  <a:schemeClr val="tx1"/>
                </a:solidFill>
                <a:latin typeface="Franklin Gothic Book" panose="020B05030201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Franklin Gothic Book" panose="020B0503020102020204" pitchFamily="34" charset="0"/>
              </a:rPr>
              <a:t>en</a:t>
            </a:r>
            <a:r>
              <a:rPr lang="en-US" sz="1600" dirty="0">
                <a:solidFill>
                  <a:schemeClr val="tx1"/>
                </a:solidFill>
                <a:latin typeface="Franklin Gothic Book" panose="020B05030201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Franklin Gothic Book" panose="020B0503020102020204" pitchFamily="34" charset="0"/>
              </a:rPr>
              <a:t>nutrición</a:t>
            </a:r>
            <a:r>
              <a:rPr lang="en-US" sz="1600" dirty="0">
                <a:solidFill>
                  <a:schemeClr val="tx1"/>
                </a:solidFill>
                <a:latin typeface="Franklin Gothic Book" panose="020B0503020102020204" pitchFamily="34" charset="0"/>
              </a:rPr>
              <a:t> de </a:t>
            </a:r>
            <a:r>
              <a:rPr lang="en-US" sz="1600" dirty="0" err="1">
                <a:solidFill>
                  <a:schemeClr val="tx1"/>
                </a:solidFill>
                <a:latin typeface="Franklin Gothic Book" panose="020B0503020102020204" pitchFamily="34" charset="0"/>
              </a:rPr>
              <a:t>las</a:t>
            </a:r>
            <a:r>
              <a:rPr lang="en-US" sz="1600" dirty="0">
                <a:solidFill>
                  <a:schemeClr val="tx1"/>
                </a:solidFill>
                <a:latin typeface="Franklin Gothic Book" panose="020B05030201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Franklin Gothic Book" panose="020B0503020102020204" pitchFamily="34" charset="0"/>
              </a:rPr>
              <a:t>plantas</a:t>
            </a:r>
            <a:endParaRPr lang="en-US" sz="16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53 Rectángulo">
            <a:extLst>
              <a:ext uri="{FF2B5EF4-FFF2-40B4-BE49-F238E27FC236}">
                <a16:creationId xmlns:a16="http://schemas.microsoft.com/office/drawing/2014/main" id="{68351D82-C5CD-4E1D-881A-337882418A09}"/>
              </a:ext>
            </a:extLst>
          </p:cNvPr>
          <p:cNvSpPr/>
          <p:nvPr/>
        </p:nvSpPr>
        <p:spPr>
          <a:xfrm>
            <a:off x="-19635" y="4853755"/>
            <a:ext cx="508534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 eaLnBrk="1" hangingPunct="1">
              <a:buFontTx/>
              <a:buChar char="-"/>
              <a:defRPr/>
            </a:pPr>
            <a:r>
              <a:rPr lang="es-MX" sz="1600" dirty="0">
                <a:latin typeface="Franklin Gothic Book" panose="020B0503020102020204" pitchFamily="34" charset="0"/>
                <a:ea typeface="ＭＳ Ｐゴシック" charset="-128"/>
              </a:rPr>
              <a:t>La erosión y lixiviación desde el suelo hacia las fuentes de agua</a:t>
            </a:r>
            <a:endParaRPr lang="es-ES" sz="1600" dirty="0">
              <a:latin typeface="Franklin Gothic Book" panose="020B0503020102020204" pitchFamily="34" charset="0"/>
              <a:ea typeface="ＭＳ Ｐゴシック" charset="-128"/>
            </a:endParaRPr>
          </a:p>
          <a:p>
            <a:pPr marL="285750" indent="-285750" algn="ctr" eaLnBrk="1" hangingPunct="1">
              <a:buFontTx/>
              <a:buChar char="-"/>
              <a:defRPr/>
            </a:pPr>
            <a:r>
              <a:rPr lang="es-ES" sz="1600" dirty="0">
                <a:latin typeface="Franklin Gothic Book" panose="020B0503020102020204" pitchFamily="34" charset="0"/>
                <a:ea typeface="ＭＳ Ｐゴシック" charset="-128"/>
              </a:rPr>
              <a:t>Deterioro en ecosistemas acuáticos</a:t>
            </a:r>
          </a:p>
          <a:p>
            <a:pPr algn="ctr" eaLnBrk="1" hangingPunct="1">
              <a:defRPr/>
            </a:pPr>
            <a:r>
              <a:rPr lang="es-ES" sz="1600" dirty="0">
                <a:latin typeface="Franklin Gothic Book" panose="020B0503020102020204" pitchFamily="34" charset="0"/>
                <a:ea typeface="ＭＳ Ｐゴシック" charset="-128"/>
              </a:rPr>
              <a:t>(muerte de especies)</a:t>
            </a:r>
          </a:p>
          <a:p>
            <a:pPr marL="285750" indent="-285750" algn="ctr" eaLnBrk="1" hangingPunct="1">
              <a:buFontTx/>
              <a:buChar char="-"/>
              <a:defRPr/>
            </a:pPr>
            <a:endParaRPr lang="es-ES" sz="1200" dirty="0">
              <a:latin typeface="Century Gothic" panose="020B0502020202020204" pitchFamily="34" charset="0"/>
              <a:ea typeface="ＭＳ Ｐゴシック" charset="-128"/>
            </a:endParaRPr>
          </a:p>
        </p:txBody>
      </p:sp>
      <p:sp>
        <p:nvSpPr>
          <p:cNvPr id="8" name="58 Rectángulo">
            <a:extLst>
              <a:ext uri="{FF2B5EF4-FFF2-40B4-BE49-F238E27FC236}">
                <a16:creationId xmlns:a16="http://schemas.microsoft.com/office/drawing/2014/main" id="{715DB95E-8BC7-478F-9D63-80694AC6F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8550" y="5167548"/>
            <a:ext cx="3725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CO" sz="1600" dirty="0" err="1">
                <a:latin typeface="Franklin Gothic Book" panose="020B0503020102020204" pitchFamily="34" charset="0"/>
              </a:rPr>
              <a:t>Fertilizantes</a:t>
            </a:r>
            <a:r>
              <a:rPr lang="en-US" altLang="es-CO" sz="1600" dirty="0">
                <a:latin typeface="Franklin Gothic Book" panose="020B0503020102020204" pitchFamily="34" charset="0"/>
              </a:rPr>
              <a:t> de </a:t>
            </a:r>
            <a:r>
              <a:rPr lang="en-US" altLang="es-CO" sz="1600" dirty="0" err="1">
                <a:latin typeface="Franklin Gothic Book" panose="020B0503020102020204" pitchFamily="34" charset="0"/>
              </a:rPr>
              <a:t>fosfato</a:t>
            </a:r>
            <a:r>
              <a:rPr lang="en-US" altLang="es-CO" sz="1600" dirty="0">
                <a:latin typeface="Franklin Gothic Book" panose="020B0503020102020204" pitchFamily="34" charset="0"/>
              </a:rPr>
              <a:t> – </a:t>
            </a:r>
            <a:r>
              <a:rPr lang="en-US" altLang="es-CO" sz="1600" dirty="0" err="1">
                <a:latin typeface="Franklin Gothic Book" panose="020B0503020102020204" pitchFamily="34" charset="0"/>
              </a:rPr>
              <a:t>Agricultura</a:t>
            </a:r>
            <a:r>
              <a:rPr lang="en-US" altLang="es-CO" sz="1600" dirty="0">
                <a:latin typeface="Franklin Gothic Book" panose="020B0503020102020204" pitchFamily="34" charset="0"/>
              </a:rPr>
              <a:t> </a:t>
            </a:r>
            <a:r>
              <a:rPr lang="en-US" altLang="es-CO" sz="1600" dirty="0" err="1">
                <a:latin typeface="Franklin Gothic Book" panose="020B0503020102020204" pitchFamily="34" charset="0"/>
              </a:rPr>
              <a:t>moderna</a:t>
            </a:r>
            <a:r>
              <a:rPr lang="en-US" altLang="es-CO" sz="1600" dirty="0">
                <a:latin typeface="Franklin Gothic Book" panose="020B0503020102020204" pitchFamily="34" charset="0"/>
              </a:rPr>
              <a:t>: Roca </a:t>
            </a:r>
            <a:r>
              <a:rPr lang="en-US" altLang="es-CO" sz="1600" dirty="0" err="1">
                <a:latin typeface="Franklin Gothic Book" panose="020B0503020102020204" pitchFamily="34" charset="0"/>
              </a:rPr>
              <a:t>Fosfórica</a:t>
            </a:r>
            <a:endParaRPr lang="en-US" altLang="es-CO" sz="1600" dirty="0">
              <a:latin typeface="Franklin Gothic Book" panose="020B0503020102020204" pitchFamily="34" charset="0"/>
            </a:endParaRPr>
          </a:p>
        </p:txBody>
      </p:sp>
      <p:grpSp>
        <p:nvGrpSpPr>
          <p:cNvPr id="9" name="59 Grupo">
            <a:extLst>
              <a:ext uri="{FF2B5EF4-FFF2-40B4-BE49-F238E27FC236}">
                <a16:creationId xmlns:a16="http://schemas.microsoft.com/office/drawing/2014/main" id="{D9FD4BC5-CF00-4E6B-B46B-E7ECF3D939A4}"/>
              </a:ext>
            </a:extLst>
          </p:cNvPr>
          <p:cNvGrpSpPr>
            <a:grpSpLocks/>
          </p:cNvGrpSpPr>
          <p:nvPr/>
        </p:nvGrpSpPr>
        <p:grpSpPr bwMode="auto">
          <a:xfrm>
            <a:off x="8270911" y="2695203"/>
            <a:ext cx="3100387" cy="1641475"/>
            <a:chOff x="5342430" y="3501008"/>
            <a:chExt cx="3100285" cy="1641896"/>
          </a:xfrm>
        </p:grpSpPr>
        <p:pic>
          <p:nvPicPr>
            <p:cNvPr id="10" name="Picture 2" descr="peak phosphorus">
              <a:extLst>
                <a:ext uri="{FF2B5EF4-FFF2-40B4-BE49-F238E27FC236}">
                  <a16:creationId xmlns:a16="http://schemas.microsoft.com/office/drawing/2014/main" id="{E6891F94-EDC0-4896-9A4D-C449BF3F05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42430" y="3501008"/>
              <a:ext cx="3100285" cy="1641896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61 Conector recto">
              <a:extLst>
                <a:ext uri="{FF2B5EF4-FFF2-40B4-BE49-F238E27FC236}">
                  <a16:creationId xmlns:a16="http://schemas.microsoft.com/office/drawing/2014/main" id="{7D577B9E-9804-40A8-9875-323643A17D55}"/>
                </a:ext>
              </a:extLst>
            </p:cNvPr>
            <p:cNvCxnSpPr/>
            <p:nvPr/>
          </p:nvCxnSpPr>
          <p:spPr>
            <a:xfrm flipV="1">
              <a:off x="7020362" y="3680441"/>
              <a:ext cx="0" cy="1462463"/>
            </a:xfrm>
            <a:prstGeom prst="line">
              <a:avLst/>
            </a:prstGeom>
            <a:ln w="57150"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2" name="Picture 2" descr="Planta invasora en Hidroituango incrementó su volumen - Medellín - Colombia  - ELTIEMPO.COM">
            <a:extLst>
              <a:ext uri="{FF2B5EF4-FFF2-40B4-BE49-F238E27FC236}">
                <a16:creationId xmlns:a16="http://schemas.microsoft.com/office/drawing/2014/main" id="{CB17331C-7BC5-43E3-ACB6-E18D51B6D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55" y="2040260"/>
            <a:ext cx="2481141" cy="1659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53 Rectángulo">
            <a:extLst>
              <a:ext uri="{FF2B5EF4-FFF2-40B4-BE49-F238E27FC236}">
                <a16:creationId xmlns:a16="http://schemas.microsoft.com/office/drawing/2014/main" id="{7D768B24-324E-4FB9-84C9-12DBB7358466}"/>
              </a:ext>
            </a:extLst>
          </p:cNvPr>
          <p:cNvSpPr/>
          <p:nvPr/>
        </p:nvSpPr>
        <p:spPr>
          <a:xfrm>
            <a:off x="778329" y="3802960"/>
            <a:ext cx="12918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" sz="1600" b="1" dirty="0" err="1">
                <a:latin typeface="Franklin Gothic Book" panose="020B0503020102020204" pitchFamily="34" charset="0"/>
                <a:ea typeface="ＭＳ Ｐゴシック" charset="-128"/>
              </a:rPr>
              <a:t>Hidroituango</a:t>
            </a:r>
            <a:endParaRPr lang="es-ES" sz="1600" b="1" dirty="0">
              <a:latin typeface="Franklin Gothic Book" panose="020B0503020102020204" pitchFamily="34" charset="0"/>
              <a:ea typeface="ＭＳ Ｐゴシック" charset="-128"/>
            </a:endParaRPr>
          </a:p>
        </p:txBody>
      </p:sp>
      <p:sp>
        <p:nvSpPr>
          <p:cNvPr id="14" name="Flecha: a la derecha 1">
            <a:extLst>
              <a:ext uri="{FF2B5EF4-FFF2-40B4-BE49-F238E27FC236}">
                <a16:creationId xmlns:a16="http://schemas.microsoft.com/office/drawing/2014/main" id="{7A935182-7BBE-41DD-8A50-4B8FBC8D2B29}"/>
              </a:ext>
            </a:extLst>
          </p:cNvPr>
          <p:cNvSpPr/>
          <p:nvPr/>
        </p:nvSpPr>
        <p:spPr>
          <a:xfrm rot="5400000">
            <a:off x="1972674" y="4335989"/>
            <a:ext cx="389153" cy="408373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Picture 4" descr="Embalse de Hidroituango.">
            <a:extLst>
              <a:ext uri="{FF2B5EF4-FFF2-40B4-BE49-F238E27FC236}">
                <a16:creationId xmlns:a16="http://schemas.microsoft.com/office/drawing/2014/main" id="{11D207A3-73D6-423E-906E-E6793D40E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06" y="2786660"/>
            <a:ext cx="2022164" cy="1379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A92D358E-54E3-4FF8-B7D5-0BF9CBD06F39}"/>
              </a:ext>
            </a:extLst>
          </p:cNvPr>
          <p:cNvGrpSpPr/>
          <p:nvPr/>
        </p:nvGrpSpPr>
        <p:grpSpPr>
          <a:xfrm>
            <a:off x="5155193" y="3691124"/>
            <a:ext cx="2105960" cy="2433438"/>
            <a:chOff x="5237825" y="3874597"/>
            <a:chExt cx="2105960" cy="2433438"/>
          </a:xfrm>
        </p:grpSpPr>
        <p:pic>
          <p:nvPicPr>
            <p:cNvPr id="18" name="Picture 6" descr="Un trabajo sobre el empleo de cáscaras de huevo para el tratamiento de  aguas residuales, premio del IEH en el Día Mundial del Huevo - Avicultura">
              <a:extLst>
                <a:ext uri="{FF2B5EF4-FFF2-40B4-BE49-F238E27FC236}">
                  <a16:creationId xmlns:a16="http://schemas.microsoft.com/office/drawing/2014/main" id="{2EB869E8-33F2-454F-86B9-10511CE471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7825" y="3874597"/>
              <a:ext cx="1247785" cy="8273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8" descr="Residuos De Cáscara De Naranja Del Jugo De Naranja Fotos, Retratos,  Imágenes Y Fotografía De Archivo Libres De Derecho. Image 70499665.">
              <a:extLst>
                <a:ext uri="{FF2B5EF4-FFF2-40B4-BE49-F238E27FC236}">
                  <a16:creationId xmlns:a16="http://schemas.microsoft.com/office/drawing/2014/main" id="{CC5AC6B6-9ED1-45C4-8F91-EE7F183E6D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999" y="3892462"/>
              <a:ext cx="1247785" cy="8303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Caracterización y manejo de subproductos del beneficio del fruto de palma  de aceite">
              <a:extLst>
                <a:ext uri="{FF2B5EF4-FFF2-40B4-BE49-F238E27FC236}">
                  <a16:creationId xmlns:a16="http://schemas.microsoft.com/office/drawing/2014/main" id="{378F1E93-0C3D-4861-AACB-BB035D9B6A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7825" y="4701933"/>
              <a:ext cx="2105960" cy="1606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CuadroTexto 20"/>
          <p:cNvSpPr txBox="1"/>
          <p:nvPr/>
        </p:nvSpPr>
        <p:spPr>
          <a:xfrm>
            <a:off x="171600" y="1573293"/>
            <a:ext cx="26850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Franklin Gothic Book" panose="020B0503020102020204" pitchFamily="34" charset="0"/>
              </a:rPr>
              <a:t>1. Eutrofización </a:t>
            </a:r>
            <a:endParaRPr lang="es-ES" sz="2200" b="1" u="sng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Franklin Gothic Book" panose="020B0503020102020204" pitchFamily="34" charset="0"/>
              <a:cs typeface="Gotham Bold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363B0C1-649D-6EFB-1A08-76D40DE3BA86}"/>
              </a:ext>
            </a:extLst>
          </p:cNvPr>
          <p:cNvSpPr txBox="1"/>
          <p:nvPr/>
        </p:nvSpPr>
        <p:spPr>
          <a:xfrm>
            <a:off x="4373632" y="2352326"/>
            <a:ext cx="33163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Franklin Gothic Book" panose="020B0503020102020204" pitchFamily="34" charset="0"/>
              </a:rPr>
              <a:t>2. Acumulación y disposición de residuos agroindustriales</a:t>
            </a:r>
            <a:endParaRPr lang="es-ES" sz="2200" b="1" u="sng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Franklin Gothic Book" panose="020B0503020102020204" pitchFamily="34" charset="0"/>
              <a:cs typeface="Gotham Bold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4405ECA-7477-7CB5-5186-ADB10E2C6AF4}"/>
              </a:ext>
            </a:extLst>
          </p:cNvPr>
          <p:cNvSpPr txBox="1"/>
          <p:nvPr/>
        </p:nvSpPr>
        <p:spPr>
          <a:xfrm>
            <a:off x="7883577" y="1768186"/>
            <a:ext cx="3725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Franklin Gothic Book" panose="020B0503020102020204" pitchFamily="34" charset="0"/>
              </a:rPr>
              <a:t>3. Fuente de fósforo NO renovable (Escasez de P)</a:t>
            </a:r>
            <a:endParaRPr lang="es-ES" sz="2200" b="1" u="sng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Franklin Gothic Book" panose="020B0503020102020204" pitchFamily="34" charset="0"/>
              <a:cs typeface="Gotham Bold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469FFA1-6E48-E8B4-D37B-0E322D766594}"/>
              </a:ext>
            </a:extLst>
          </p:cNvPr>
          <p:cNvSpPr txBox="1"/>
          <p:nvPr/>
        </p:nvSpPr>
        <p:spPr>
          <a:xfrm>
            <a:off x="7414802" y="5678873"/>
            <a:ext cx="22676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  <a:ea typeface="Arial" panose="020B0604020202020204" pitchFamily="34" charset="0"/>
              </a:rPr>
              <a:t>1</a:t>
            </a:r>
            <a:r>
              <a:rPr lang="es-CO" sz="1600" dirty="0">
                <a:effectLst/>
                <a:highlight>
                  <a:srgbClr val="FFFFFF"/>
                </a:highlight>
                <a:latin typeface="Franklin Gothic Book" panose="020B0503020102020204" pitchFamily="34" charset="0"/>
                <a:ea typeface="Arial" panose="020B0604020202020204" pitchFamily="34" charset="0"/>
              </a:rPr>
              <a:t>,</a:t>
            </a:r>
            <a:r>
              <a:rPr lang="es-CO" sz="16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ranklin Gothic Book" panose="020B0503020102020204" pitchFamily="34" charset="0"/>
                <a:ea typeface="Arial" panose="020B0604020202020204" pitchFamily="34" charset="0"/>
              </a:rPr>
              <a:t>3 millones de toneladas/año </a:t>
            </a:r>
            <a:endParaRPr lang="es-CO" sz="1600" dirty="0">
              <a:latin typeface="Franklin Gothic Book" panose="020B0503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/>
      <p:bldP spid="8" grpId="1"/>
      <p:bldP spid="2" grpId="0"/>
      <p:bldP spid="3" grpId="0"/>
      <p:bldP spid="3" grpId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3DED12B-5070-56E6-FC27-DC033B156D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237717"/>
              </p:ext>
            </p:extLst>
          </p:nvPr>
        </p:nvGraphicFramePr>
        <p:xfrm>
          <a:off x="2794331" y="1983698"/>
          <a:ext cx="8852235" cy="441674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207268">
                  <a:extLst>
                    <a:ext uri="{9D8B030D-6E8A-4147-A177-3AD203B41FA5}">
                      <a16:colId xmlns:a16="http://schemas.microsoft.com/office/drawing/2014/main" val="2415696865"/>
                    </a:ext>
                  </a:extLst>
                </a:gridCol>
                <a:gridCol w="2233924">
                  <a:extLst>
                    <a:ext uri="{9D8B030D-6E8A-4147-A177-3AD203B41FA5}">
                      <a16:colId xmlns:a16="http://schemas.microsoft.com/office/drawing/2014/main" val="1290992367"/>
                    </a:ext>
                  </a:extLst>
                </a:gridCol>
                <a:gridCol w="1183266">
                  <a:extLst>
                    <a:ext uri="{9D8B030D-6E8A-4147-A177-3AD203B41FA5}">
                      <a16:colId xmlns:a16="http://schemas.microsoft.com/office/drawing/2014/main" val="2328756561"/>
                    </a:ext>
                  </a:extLst>
                </a:gridCol>
                <a:gridCol w="1227777">
                  <a:extLst>
                    <a:ext uri="{9D8B030D-6E8A-4147-A177-3AD203B41FA5}">
                      <a16:colId xmlns:a16="http://schemas.microsoft.com/office/drawing/2014/main" val="2254713264"/>
                    </a:ext>
                  </a:extLst>
                </a:gridCol>
              </a:tblGrid>
              <a:tr h="3117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1" dirty="0">
                          <a:effectLst/>
                          <a:latin typeface="Fairwater Script" panose="020B0604020202020204" pitchFamily="2" charset="0"/>
                        </a:rPr>
                        <a:t>Biomasa empleada</a:t>
                      </a:r>
                      <a:endParaRPr lang="es-CO" sz="1600" b="1" dirty="0">
                        <a:effectLst/>
                        <a:latin typeface="Fairwater Script" panose="020B0604020202020204" pitchFamily="2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1">
                          <a:effectLst/>
                          <a:latin typeface="Fairwater Script" panose="020B0604020202020204" pitchFamily="2" charset="0"/>
                        </a:rPr>
                        <a:t>Tratamiento</a:t>
                      </a:r>
                      <a:endParaRPr lang="es-CO" sz="1600" b="1">
                        <a:effectLst/>
                        <a:latin typeface="Fairwater Script" panose="020B0604020202020204" pitchFamily="2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1">
                          <a:effectLst/>
                          <a:latin typeface="Fairwater Script" panose="020B0604020202020204" pitchFamily="2" charset="0"/>
                        </a:rPr>
                        <a:t>Q</a:t>
                      </a:r>
                      <a:r>
                        <a:rPr lang="es-CO" sz="1600" b="1" baseline="-25000">
                          <a:effectLst/>
                          <a:latin typeface="Fairwater Script" panose="020B0604020202020204" pitchFamily="2" charset="0"/>
                        </a:rPr>
                        <a:t>m </a:t>
                      </a:r>
                      <a:r>
                        <a:rPr lang="es-CO" sz="1600" b="1">
                          <a:effectLst/>
                          <a:latin typeface="Fairwater Script" panose="020B0604020202020204" pitchFamily="2" charset="0"/>
                        </a:rPr>
                        <a:t> (mg/g)</a:t>
                      </a:r>
                      <a:endParaRPr lang="es-CO" sz="1600" b="1">
                        <a:solidFill>
                          <a:srgbClr val="000000"/>
                        </a:solidFill>
                        <a:effectLst/>
                        <a:latin typeface="Fairwater Script" panose="020B0604020202020204" pitchFamily="2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b="1" dirty="0">
                          <a:effectLst/>
                          <a:latin typeface="Fairwater Script" panose="020B0604020202020204" pitchFamily="2" charset="0"/>
                        </a:rPr>
                        <a:t>Ref.</a:t>
                      </a:r>
                      <a:endParaRPr lang="es-CO" sz="1600" b="1" dirty="0">
                        <a:effectLst/>
                        <a:latin typeface="Fairwater Script" panose="020B0604020202020204" pitchFamily="2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extLst>
                  <a:ext uri="{0D108BD9-81ED-4DB2-BD59-A6C34878D82A}">
                    <a16:rowId xmlns:a16="http://schemas.microsoft.com/office/drawing/2014/main" val="1346447506"/>
                  </a:ext>
                </a:extLst>
              </a:tr>
              <a:tr h="3117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  <a:latin typeface="Fairwater Script" panose="020B0604020202020204" pitchFamily="2" charset="0"/>
                        </a:rPr>
                        <a:t>Cáscara de huevo (</a:t>
                      </a:r>
                      <a:r>
                        <a:rPr lang="es-CO" sz="1600" dirty="0" err="1">
                          <a:effectLst/>
                          <a:latin typeface="Fairwater Script" panose="020B0604020202020204" pitchFamily="2" charset="0"/>
                        </a:rPr>
                        <a:t>Eggshell</a:t>
                      </a:r>
                      <a:r>
                        <a:rPr lang="es-CO" sz="1600" dirty="0">
                          <a:effectLst/>
                          <a:latin typeface="Fairwater Script" panose="020B0604020202020204" pitchFamily="2" charset="0"/>
                        </a:rPr>
                        <a:t>, ES)</a:t>
                      </a:r>
                      <a:endParaRPr lang="es-CO" sz="1600" dirty="0">
                        <a:effectLst/>
                        <a:latin typeface="Fairwater Script" panose="020B0604020202020204" pitchFamily="2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  <a:latin typeface="Fairwater Script" panose="020B0604020202020204" pitchFamily="2" charset="0"/>
                        </a:rPr>
                        <a:t>Pirólisis a 600 ºC</a:t>
                      </a:r>
                      <a:endParaRPr lang="es-CO" sz="1600">
                        <a:effectLst/>
                        <a:latin typeface="Fairwater Script" panose="020B0604020202020204" pitchFamily="2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  <a:latin typeface="Fairwater Script" panose="020B0604020202020204" pitchFamily="2" charset="0"/>
                        </a:rPr>
                        <a:t>90,8</a:t>
                      </a:r>
                      <a:endParaRPr lang="es-CO" sz="1600">
                        <a:effectLst/>
                        <a:latin typeface="Fairwater Script" panose="020B0604020202020204" pitchFamily="2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  <a:latin typeface="Fairwater Script" panose="020B0604020202020204" pitchFamily="2" charset="0"/>
                        </a:rPr>
                        <a:t>(Pérez et al., 2021) </a:t>
                      </a:r>
                      <a:endParaRPr lang="es-CO" sz="1600" dirty="0">
                        <a:effectLst/>
                        <a:latin typeface="Fairwater Script" panose="020B0604020202020204" pitchFamily="2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extLst>
                  <a:ext uri="{0D108BD9-81ED-4DB2-BD59-A6C34878D82A}">
                    <a16:rowId xmlns:a16="http://schemas.microsoft.com/office/drawing/2014/main" val="118807519"/>
                  </a:ext>
                </a:extLst>
              </a:tr>
              <a:tr h="7220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  <a:latin typeface="Fairwater Script" panose="020B0604020202020204" pitchFamily="2" charset="0"/>
                        </a:rPr>
                        <a:t>Fibra de palma - cáscara de huevo. (ESF-1:1)</a:t>
                      </a:r>
                      <a:endParaRPr lang="es-CO" sz="1600" dirty="0">
                        <a:effectLst/>
                        <a:latin typeface="Fairwater Script" panose="020B0604020202020204" pitchFamily="2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  <a:latin typeface="Fairwater Script" panose="020B0604020202020204" pitchFamily="2" charset="0"/>
                        </a:rPr>
                        <a:t>Pirólisis a 600 </a:t>
                      </a:r>
                      <a:r>
                        <a:rPr lang="es-CO" sz="1600" dirty="0" err="1">
                          <a:effectLst/>
                          <a:latin typeface="Fairwater Script" panose="020B0604020202020204" pitchFamily="2" charset="0"/>
                        </a:rPr>
                        <a:t>ºC</a:t>
                      </a:r>
                      <a:endParaRPr lang="es-CO" sz="1600" dirty="0">
                        <a:effectLst/>
                        <a:latin typeface="Fairwater Script" panose="020B0604020202020204" pitchFamily="2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  <a:latin typeface="Fairwater Script" panose="020B0604020202020204" pitchFamily="2" charset="0"/>
                        </a:rPr>
                        <a:t>134,0</a:t>
                      </a:r>
                      <a:endParaRPr lang="es-CO" sz="1600">
                        <a:effectLst/>
                        <a:latin typeface="Fairwater Script" panose="020B0604020202020204" pitchFamily="2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651420"/>
                  </a:ext>
                </a:extLst>
              </a:tr>
              <a:tr h="489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  <a:latin typeface="Fairwater Script" panose="020B0604020202020204" pitchFamily="2" charset="0"/>
                        </a:rPr>
                        <a:t>Fibra de palma - cáscara de huevo. (ESF-1:10)</a:t>
                      </a:r>
                      <a:endParaRPr lang="es-CO" sz="1600">
                        <a:effectLst/>
                        <a:latin typeface="Fairwater Script" panose="020B0604020202020204" pitchFamily="2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  <a:latin typeface="Fairwater Script" panose="020B0604020202020204" pitchFamily="2" charset="0"/>
                        </a:rPr>
                        <a:t>Pirólisis a 600 </a:t>
                      </a:r>
                      <a:r>
                        <a:rPr lang="es-CO" sz="1600" dirty="0" err="1">
                          <a:effectLst/>
                          <a:latin typeface="Fairwater Script" panose="020B0604020202020204" pitchFamily="2" charset="0"/>
                        </a:rPr>
                        <a:t>ºC</a:t>
                      </a:r>
                      <a:endParaRPr lang="es-CO" sz="1600" dirty="0">
                        <a:effectLst/>
                        <a:latin typeface="Fairwater Script" panose="020B0604020202020204" pitchFamily="2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  <a:latin typeface="Fairwater Script" panose="020B0604020202020204" pitchFamily="2" charset="0"/>
                        </a:rPr>
                        <a:t>72,0</a:t>
                      </a:r>
                      <a:endParaRPr lang="es-CO" sz="1600" dirty="0">
                        <a:effectLst/>
                        <a:latin typeface="Fairwater Script" panose="020B0604020202020204" pitchFamily="2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848709"/>
                  </a:ext>
                </a:extLst>
              </a:tr>
              <a:tr h="929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  <a:latin typeface="Fairwater Script" panose="020B0604020202020204" pitchFamily="2" charset="0"/>
                        </a:rPr>
                        <a:t>Jacinto de agua (WH)</a:t>
                      </a:r>
                      <a:endParaRPr lang="es-CO" sz="1600">
                        <a:effectLst/>
                        <a:latin typeface="Fairwater Script" panose="020B0604020202020204" pitchFamily="2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  <a:latin typeface="Fairwater Script" panose="020B0604020202020204" pitchFamily="2" charset="0"/>
                        </a:rPr>
                        <a:t>Calcinación a 650 </a:t>
                      </a:r>
                      <a:r>
                        <a:rPr lang="es-CO" sz="1600" dirty="0" err="1">
                          <a:effectLst/>
                          <a:latin typeface="Fairwater Script" panose="020B0604020202020204" pitchFamily="2" charset="0"/>
                        </a:rPr>
                        <a:t>ºC</a:t>
                      </a:r>
                      <a:endParaRPr lang="es-CO" sz="1600" dirty="0">
                        <a:effectLst/>
                        <a:latin typeface="Fairwater Script" panose="020B0604020202020204" pitchFamily="2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  <a:latin typeface="Fairwater Script" panose="020B0604020202020204" pitchFamily="2" charset="0"/>
                        </a:rPr>
                        <a:t>21,21 </a:t>
                      </a:r>
                      <a:endParaRPr lang="es-CO" sz="1600" dirty="0">
                        <a:effectLst/>
                        <a:latin typeface="Fairwater Script" panose="020B0604020202020204" pitchFamily="2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  <a:latin typeface="Fairwater Script" panose="020B0604020202020204" pitchFamily="2" charset="0"/>
                        </a:rPr>
                        <a:t>(Ramirez-Muñoz et al., 2021)</a:t>
                      </a:r>
                      <a:endParaRPr lang="es-CO" sz="1600">
                        <a:effectLst/>
                        <a:latin typeface="Fairwater Script" panose="020B0604020202020204" pitchFamily="2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extLst>
                  <a:ext uri="{0D108BD9-81ED-4DB2-BD59-A6C34878D82A}">
                    <a16:rowId xmlns:a16="http://schemas.microsoft.com/office/drawing/2014/main" val="4285754447"/>
                  </a:ext>
                </a:extLst>
              </a:tr>
              <a:tr h="6208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  <a:latin typeface="Fairwater Script" panose="020B0604020202020204" pitchFamily="2" charset="0"/>
                        </a:rPr>
                        <a:t>Cáscara de papa - cáscara de huevo (ESPP-1:1)</a:t>
                      </a:r>
                      <a:endParaRPr lang="es-CO" sz="1600">
                        <a:effectLst/>
                        <a:latin typeface="Fairwater Script" panose="020B0604020202020204" pitchFamily="2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  <a:latin typeface="Fairwater Script" panose="020B0604020202020204" pitchFamily="2" charset="0"/>
                        </a:rPr>
                        <a:t>Pirólisis a 700 ºC</a:t>
                      </a:r>
                      <a:endParaRPr lang="es-CO" sz="1600">
                        <a:effectLst/>
                        <a:latin typeface="Fairwater Script" panose="020B0604020202020204" pitchFamily="2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  <a:latin typeface="Fairwater Script" panose="020B0604020202020204" pitchFamily="2" charset="0"/>
                        </a:rPr>
                        <a:t>189,6</a:t>
                      </a:r>
                      <a:endParaRPr lang="es-CO" sz="1600" dirty="0">
                        <a:effectLst/>
                        <a:latin typeface="Fairwater Script" panose="020B0604020202020204" pitchFamily="2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  <a:latin typeface="Fairwater Script" panose="020B0604020202020204" pitchFamily="2" charset="0"/>
                        </a:rPr>
                        <a:t>(Quisperima et al., 2022)</a:t>
                      </a:r>
                      <a:endParaRPr lang="es-CO" sz="1600">
                        <a:effectLst/>
                        <a:latin typeface="Fairwater Script" panose="020B0604020202020204" pitchFamily="2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extLst>
                  <a:ext uri="{0D108BD9-81ED-4DB2-BD59-A6C34878D82A}">
                    <a16:rowId xmlns:a16="http://schemas.microsoft.com/office/drawing/2014/main" val="3063736824"/>
                  </a:ext>
                </a:extLst>
              </a:tr>
              <a:tr h="4343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  <a:latin typeface="Fairwater Script" panose="020B0604020202020204" pitchFamily="2" charset="0"/>
                        </a:rPr>
                        <a:t>Cáscara de naranja - cáscara de huevo (ESOP-1:1) </a:t>
                      </a:r>
                      <a:endParaRPr lang="es-CO" sz="1600">
                        <a:effectLst/>
                        <a:latin typeface="Fairwater Script" panose="020B0604020202020204" pitchFamily="2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>
                          <a:effectLst/>
                          <a:latin typeface="Fairwater Script" panose="020B0604020202020204" pitchFamily="2" charset="0"/>
                        </a:rPr>
                        <a:t>Calcinación 700 ºC</a:t>
                      </a:r>
                      <a:endParaRPr lang="es-CO" sz="1600">
                        <a:effectLst/>
                        <a:latin typeface="Fairwater Script" panose="020B0604020202020204" pitchFamily="2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  <a:latin typeface="Fairwater Script" panose="020B0604020202020204" pitchFamily="2" charset="0"/>
                        </a:rPr>
                        <a:t>315,25</a:t>
                      </a:r>
                      <a:endParaRPr lang="es-CO" sz="1600" dirty="0">
                        <a:effectLst/>
                        <a:latin typeface="Fairwater Script" panose="020B0604020202020204" pitchFamily="2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  <a:latin typeface="Fairwater Script" panose="020B0604020202020204" pitchFamily="2" charset="0"/>
                        </a:rPr>
                        <a:t>(Pérez, Giraldo, et al., 2022)</a:t>
                      </a:r>
                      <a:endParaRPr lang="es-CO" sz="1600" dirty="0">
                        <a:effectLst/>
                        <a:latin typeface="Fairwater Script" panose="020B0604020202020204" pitchFamily="2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extLst>
                  <a:ext uri="{0D108BD9-81ED-4DB2-BD59-A6C34878D82A}">
                    <a16:rowId xmlns:a16="http://schemas.microsoft.com/office/drawing/2014/main" val="272077263"/>
                  </a:ext>
                </a:extLst>
              </a:tr>
              <a:tr h="495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Cáscara de naranja (OP)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>
                          <a:effectLst/>
                        </a:rPr>
                        <a:t>Calcinación 700 ºC</a:t>
                      </a:r>
                      <a:endParaRPr lang="es-C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</a:rPr>
                        <a:t>96,1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370" marR="39370" marT="9525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1650635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7287D628-36BB-EF9F-0F6A-35397747B299}"/>
              </a:ext>
            </a:extLst>
          </p:cNvPr>
          <p:cNvSpPr txBox="1"/>
          <p:nvPr/>
        </p:nvSpPr>
        <p:spPr>
          <a:xfrm>
            <a:off x="2550693" y="1213313"/>
            <a:ext cx="9095873" cy="64633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b="1" i="1" dirty="0">
                <a:solidFill>
                  <a:schemeClr val="tx1"/>
                </a:solidFill>
                <a:latin typeface="Fairwater Script" panose="020B0604020202020204" pitchFamily="2" charset="0"/>
              </a:rPr>
              <a:t>CAPACIDADES MÁXIMAS DE BIOCOMPOSITES PROUCIDOS EN EL GRUPO DE INVESTIGACIÓN MAT&amp;MPAC</a:t>
            </a:r>
          </a:p>
        </p:txBody>
      </p:sp>
      <p:sp>
        <p:nvSpPr>
          <p:cNvPr id="6" name="Flecha: a la derecha con bandas 19">
            <a:extLst>
              <a:ext uri="{FF2B5EF4-FFF2-40B4-BE49-F238E27FC236}">
                <a16:creationId xmlns:a16="http://schemas.microsoft.com/office/drawing/2014/main" id="{33747FE9-E089-09CD-7E21-5F01879FAA93}"/>
              </a:ext>
            </a:extLst>
          </p:cNvPr>
          <p:cNvSpPr/>
          <p:nvPr/>
        </p:nvSpPr>
        <p:spPr>
          <a:xfrm>
            <a:off x="2190406" y="2900912"/>
            <a:ext cx="603925" cy="1056175"/>
          </a:xfrm>
          <a:prstGeom prst="strip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6974435-08B8-5DFE-775B-04C33B03609C}"/>
              </a:ext>
            </a:extLst>
          </p:cNvPr>
          <p:cNvGrpSpPr/>
          <p:nvPr/>
        </p:nvGrpSpPr>
        <p:grpSpPr>
          <a:xfrm>
            <a:off x="209698" y="2296709"/>
            <a:ext cx="1678746" cy="2264580"/>
            <a:chOff x="5237825" y="3874597"/>
            <a:chExt cx="2105960" cy="2433438"/>
          </a:xfrm>
        </p:grpSpPr>
        <p:pic>
          <p:nvPicPr>
            <p:cNvPr id="8" name="Picture 6" descr="Un trabajo sobre el empleo de cáscaras de huevo para el tratamiento de  aguas residuales, premio del IEH en el Día Mundial del Huevo - Avicultura">
              <a:extLst>
                <a:ext uri="{FF2B5EF4-FFF2-40B4-BE49-F238E27FC236}">
                  <a16:creationId xmlns:a16="http://schemas.microsoft.com/office/drawing/2014/main" id="{4376F9E3-C9F5-301B-67F7-1CF5D3082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7825" y="3874597"/>
              <a:ext cx="1247785" cy="8273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Residuos De Cáscara De Naranja Del Jugo De Naranja Fotos, Retratos,  Imágenes Y Fotografía De Archivo Libres De Derecho. Image 70499665.">
              <a:extLst>
                <a:ext uri="{FF2B5EF4-FFF2-40B4-BE49-F238E27FC236}">
                  <a16:creationId xmlns:a16="http://schemas.microsoft.com/office/drawing/2014/main" id="{7460F625-F10A-4C7F-2D59-0A0103F61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999" y="3892462"/>
              <a:ext cx="1247785" cy="8303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Caracterización y manejo de subproductos del beneficio del fruto de palma  de aceite">
              <a:extLst>
                <a:ext uri="{FF2B5EF4-FFF2-40B4-BE49-F238E27FC236}">
                  <a16:creationId xmlns:a16="http://schemas.microsoft.com/office/drawing/2014/main" id="{CA14BF5C-90F1-A09C-5620-3D47BC1C5B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7825" y="4701933"/>
              <a:ext cx="2105960" cy="1606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489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2EDD743-0211-4B64-822C-7EE5AE17DFC7}"/>
              </a:ext>
            </a:extLst>
          </p:cNvPr>
          <p:cNvSpPr/>
          <p:nvPr/>
        </p:nvSpPr>
        <p:spPr>
          <a:xfrm>
            <a:off x="2339" y="3090405"/>
            <a:ext cx="35799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2400" b="1" i="1" dirty="0">
                <a:solidFill>
                  <a:schemeClr val="tx2">
                    <a:lumMod val="50000"/>
                  </a:schemeClr>
                </a:solidFill>
                <a:latin typeface="Fairwater Script" panose="020B0604020202020204" pitchFamily="2" charset="0"/>
                <a:cs typeface="Times New Roman" panose="02020603050405020304" pitchFamily="18" charset="0"/>
              </a:rPr>
              <a:t>Economía circular: remoción y recuperación de P</a:t>
            </a:r>
            <a:endParaRPr lang="es-CO" sz="2400" b="1" i="1" dirty="0">
              <a:solidFill>
                <a:schemeClr val="tx2">
                  <a:lumMod val="50000"/>
                </a:schemeClr>
              </a:solidFill>
              <a:latin typeface="Fairwater Script" panose="020B0604020202020204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5F3FA1D-D8B0-47CD-BBA4-84B3114F6B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6263284"/>
              </p:ext>
            </p:extLst>
          </p:nvPr>
        </p:nvGraphicFramePr>
        <p:xfrm>
          <a:off x="3724012" y="1422026"/>
          <a:ext cx="5215886" cy="4964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5A9B8EFB-9DF6-B87E-30A1-7BA2390B4749}"/>
              </a:ext>
            </a:extLst>
          </p:cNvPr>
          <p:cNvSpPr txBox="1"/>
          <p:nvPr/>
        </p:nvSpPr>
        <p:spPr>
          <a:xfrm>
            <a:off x="8177156" y="5435974"/>
            <a:ext cx="3854423" cy="70788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i="1" dirty="0">
                <a:solidFill>
                  <a:schemeClr val="tx1"/>
                </a:solidFill>
                <a:latin typeface="Fairwater Script" panose="020B0604020202020204" pitchFamily="2" charset="0"/>
              </a:rPr>
              <a:t>¿Ahora qué hacer con la apatita?</a:t>
            </a:r>
          </a:p>
        </p:txBody>
      </p:sp>
    </p:spTree>
    <p:extLst>
      <p:ext uri="{BB962C8B-B14F-4D97-AF65-F5344CB8AC3E}">
        <p14:creationId xmlns:p14="http://schemas.microsoft.com/office/powerpoint/2010/main" val="370134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BF850-1D96-457F-AE40-E28D1B4F14BB}"/>
              </a:ext>
            </a:extLst>
          </p:cNvPr>
          <p:cNvSpPr txBox="1">
            <a:spLocks/>
          </p:cNvSpPr>
          <p:nvPr/>
        </p:nvSpPr>
        <p:spPr>
          <a:xfrm>
            <a:off x="0" y="1557192"/>
            <a:ext cx="6256421" cy="50348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000" b="1" dirty="0">
                <a:latin typeface="Fairwater Script" panose="020B0604020202020204" pitchFamily="2" charset="0"/>
              </a:rPr>
              <a:t>Biodisponibilidad del fósforo adsorbido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A0485D7-3984-4258-98DF-A7343D05F0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92" t="21885" r="37799" b="28455"/>
          <a:stretch/>
        </p:blipFill>
        <p:spPr>
          <a:xfrm>
            <a:off x="6326424" y="2324395"/>
            <a:ext cx="5728042" cy="398932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010B2BB-BFC3-4E15-B533-317AAD5E351B}"/>
              </a:ext>
            </a:extLst>
          </p:cNvPr>
          <p:cNvSpPr txBox="1"/>
          <p:nvPr/>
        </p:nvSpPr>
        <p:spPr>
          <a:xfrm>
            <a:off x="8244184" y="1528439"/>
            <a:ext cx="2441887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CO" b="1" u="sng" dirty="0">
                <a:solidFill>
                  <a:schemeClr val="tx1"/>
                </a:solidFill>
              </a:rPr>
              <a:t>Biocomposite: (ESF-1:1)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F73FDF0-C204-45FC-B011-C7C46ADF0855}"/>
              </a:ext>
            </a:extLst>
          </p:cNvPr>
          <p:cNvSpPr txBox="1"/>
          <p:nvPr/>
        </p:nvSpPr>
        <p:spPr>
          <a:xfrm>
            <a:off x="8282994" y="1952559"/>
            <a:ext cx="3153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dirty="0" err="1"/>
              <a:t>Q</a:t>
            </a:r>
            <a:r>
              <a:rPr lang="es-CO" sz="1600" b="1" baseline="-25000" dirty="0" err="1"/>
              <a:t>máxima</a:t>
            </a:r>
            <a:r>
              <a:rPr lang="es-CO" sz="1600" dirty="0"/>
              <a:t> = </a:t>
            </a:r>
            <a:r>
              <a:rPr lang="es-CO" sz="1600" b="1" dirty="0">
                <a:solidFill>
                  <a:schemeClr val="accent2">
                    <a:lumMod val="50000"/>
                  </a:schemeClr>
                </a:solidFill>
              </a:rPr>
              <a:t>134.0 mgPg</a:t>
            </a:r>
            <a:r>
              <a:rPr lang="es-CO" sz="1600" b="1" baseline="30000" dirty="0">
                <a:solidFill>
                  <a:schemeClr val="accent2">
                    <a:lumMod val="50000"/>
                  </a:schemeClr>
                </a:solidFill>
              </a:rPr>
              <a:t>-1 </a:t>
            </a:r>
            <a:r>
              <a:rPr lang="es-CO" sz="1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es-CO" sz="1600" dirty="0"/>
              <a:t>(</a:t>
            </a:r>
            <a:r>
              <a:rPr lang="es-CO" sz="1600" b="1" dirty="0">
                <a:solidFill>
                  <a:schemeClr val="accent2">
                    <a:lumMod val="50000"/>
                  </a:schemeClr>
                </a:solidFill>
              </a:rPr>
              <a:t>85.96% </a:t>
            </a:r>
            <a:r>
              <a:rPr lang="es-CO" sz="1600" dirty="0"/>
              <a:t>Eliminación P aguas reales)</a:t>
            </a:r>
            <a:endParaRPr lang="es-CO" sz="1600" baseline="300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3369645-98C1-42DD-DC41-0BD7E19E34B3}"/>
              </a:ext>
            </a:extLst>
          </p:cNvPr>
          <p:cNvSpPr txBox="1"/>
          <p:nvPr/>
        </p:nvSpPr>
        <p:spPr>
          <a:xfrm>
            <a:off x="532466" y="2216117"/>
            <a:ext cx="5024177" cy="2585323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altLang="es-CO" dirty="0">
                <a:solidFill>
                  <a:srgbClr val="202124"/>
                </a:solidFill>
                <a:latin typeface="Fairwater Script" panose="020B0604020202020204" pitchFamily="2" charset="0"/>
              </a:rPr>
              <a:t>El alto porcentaje de solubilidad de P en el 2% de FA indica que el producto final funcionaría como una enmienda para ácidos suelos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altLang="es-CO" dirty="0">
              <a:solidFill>
                <a:srgbClr val="202124"/>
              </a:solidFill>
              <a:latin typeface="Fairwater Script" panose="020B0604020202020204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altLang="es-CO" dirty="0">
                <a:solidFill>
                  <a:srgbClr val="202124"/>
                </a:solidFill>
                <a:latin typeface="Fairwater Script" panose="020B0604020202020204" pitchFamily="2" charset="0"/>
              </a:rPr>
              <a:t>La baja solubilidad en agua desionizada: disminución de pérdida de P por escorrentía garantizando liberación lenta de P al suelo.</a:t>
            </a:r>
          </a:p>
          <a:p>
            <a:pPr algn="just"/>
            <a:endParaRPr lang="es-CO" dirty="0">
              <a:latin typeface="Fairwater Script" panose="020B0604020202020204" pitchFamily="2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0008A7E-C364-10AC-2900-BE60F967FF99}"/>
              </a:ext>
            </a:extLst>
          </p:cNvPr>
          <p:cNvSpPr/>
          <p:nvPr/>
        </p:nvSpPr>
        <p:spPr>
          <a:xfrm>
            <a:off x="528378" y="4956883"/>
            <a:ext cx="5728043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s-ES" altLang="es-CO" sz="3600" b="1" i="1" u="sng" dirty="0">
                <a:solidFill>
                  <a:schemeClr val="bg1"/>
                </a:solidFill>
                <a:latin typeface="+mj-lt"/>
              </a:rPr>
              <a:t>“Reducir, reutilizar, reciclar”. </a:t>
            </a:r>
            <a:endParaRPr lang="es-CO" sz="3600" b="1" i="1" u="sng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31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15751AD-15BC-4A21-B327-5E896D82D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351" y="1673562"/>
            <a:ext cx="6274001" cy="4695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DFA99CF-E9B1-40EB-9CD8-76AE613737A8}"/>
              </a:ext>
            </a:extLst>
          </p:cNvPr>
          <p:cNvSpPr txBox="1"/>
          <p:nvPr/>
        </p:nvSpPr>
        <p:spPr>
          <a:xfrm>
            <a:off x="772040" y="3266255"/>
            <a:ext cx="3535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i="1" dirty="0">
                <a:latin typeface="Fairwater Script" panose="020B0604020202020204" pitchFamily="2" charset="0"/>
              </a:rPr>
              <a:t>Reactor de transformación termoquímica para la producción del material adsorbente (</a:t>
            </a:r>
            <a:r>
              <a:rPr lang="es-CO" b="1" i="1" dirty="0" err="1">
                <a:latin typeface="Fairwater Script" panose="020B0604020202020204" pitchFamily="2" charset="0"/>
              </a:rPr>
              <a:t>biocomposites</a:t>
            </a:r>
            <a:r>
              <a:rPr lang="es-CO" b="1" i="1" dirty="0">
                <a:latin typeface="Fairwater Script" panose="020B0604020202020204" pitchFamily="2" charset="0"/>
              </a:rPr>
              <a:t>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BDE1941-DB51-449C-B126-DC9BFC2C853F}"/>
              </a:ext>
            </a:extLst>
          </p:cNvPr>
          <p:cNvSpPr/>
          <p:nvPr/>
        </p:nvSpPr>
        <p:spPr>
          <a:xfrm>
            <a:off x="772040" y="5184438"/>
            <a:ext cx="3883072" cy="5847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CO" sz="1600" b="1" dirty="0">
                <a:solidFill>
                  <a:schemeClr val="tx1"/>
                </a:solidFill>
                <a:latin typeface="Fairwater Script" panose="020B0604020202020204" pitchFamily="2" charset="0"/>
              </a:rPr>
              <a:t>Temperatura máxima de trabajo 1100°C 3 Kg/hora</a:t>
            </a:r>
            <a:endParaRPr lang="es-CO" sz="1600" dirty="0">
              <a:solidFill>
                <a:schemeClr val="tx1"/>
              </a:solidFill>
              <a:latin typeface="Fairwater Script" panose="020B0604020202020204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B6DD0A-8765-06C3-C114-5F169D969DC9}"/>
              </a:ext>
            </a:extLst>
          </p:cNvPr>
          <p:cNvSpPr txBox="1"/>
          <p:nvPr/>
        </p:nvSpPr>
        <p:spPr>
          <a:xfrm>
            <a:off x="204436" y="1983998"/>
            <a:ext cx="46842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latin typeface="Fairwater Script" panose="020B0604020202020204" pitchFamily="2" charset="0"/>
              </a:rPr>
              <a:t>Desarrollo tecnológico:</a:t>
            </a:r>
          </a:p>
          <a:p>
            <a:pPr algn="ctr"/>
            <a:r>
              <a:rPr lang="es-CO" b="1" dirty="0">
                <a:latin typeface="Fairwater Script" panose="020B0604020202020204" pitchFamily="2" charset="0"/>
              </a:rPr>
              <a:t>PLANTA PILOTO A ESCALA DE LABORATORIO</a:t>
            </a:r>
          </a:p>
        </p:txBody>
      </p:sp>
    </p:spTree>
    <p:extLst>
      <p:ext uri="{BB962C8B-B14F-4D97-AF65-F5344CB8AC3E}">
        <p14:creationId xmlns:p14="http://schemas.microsoft.com/office/powerpoint/2010/main" val="2629964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651663F-7C79-F34F-04CC-21F02874E63B}"/>
              </a:ext>
            </a:extLst>
          </p:cNvPr>
          <p:cNvSpPr txBox="1"/>
          <p:nvPr/>
        </p:nvSpPr>
        <p:spPr>
          <a:xfrm>
            <a:off x="565483" y="2372103"/>
            <a:ext cx="10218821" cy="13857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CO" sz="2000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Arial" panose="020B0604020202020204" pitchFamily="34" charset="0"/>
              </a:rPr>
              <a:t>Se, se ha logrado producir gran variedad de </a:t>
            </a:r>
            <a:r>
              <a:rPr lang="es-CO" sz="2000" dirty="0" err="1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Arial" panose="020B0604020202020204" pitchFamily="34" charset="0"/>
              </a:rPr>
              <a:t>biocomposites</a:t>
            </a:r>
            <a:r>
              <a:rPr lang="es-CO" sz="2000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Arial" panose="020B0604020202020204" pitchFamily="34" charset="0"/>
              </a:rPr>
              <a:t>, demostrando que las cáscaras de huevo son una fuente importante para incorporar especies activas de Ca</a:t>
            </a:r>
            <a:r>
              <a:rPr lang="es-CO" sz="2000" baseline="30000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Arial" panose="020B0604020202020204" pitchFamily="34" charset="0"/>
              </a:rPr>
              <a:t>2+</a:t>
            </a:r>
            <a:r>
              <a:rPr lang="es-CO" sz="2000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Arial" panose="020B0604020202020204" pitchFamily="34" charset="0"/>
              </a:rPr>
              <a:t> en biomasas, para la eliminación selectiva de P desde aguas residuales reales (aprox. 91% de remoción).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651A6AC-7871-BA69-A4E2-7B666B2DCF2A}"/>
              </a:ext>
            </a:extLst>
          </p:cNvPr>
          <p:cNvSpPr txBox="1">
            <a:spLocks/>
          </p:cNvSpPr>
          <p:nvPr/>
        </p:nvSpPr>
        <p:spPr>
          <a:xfrm>
            <a:off x="565483" y="1347288"/>
            <a:ext cx="4162925" cy="50348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000" b="1" dirty="0">
                <a:latin typeface="Fairwater Script" panose="020B0604020202020204" pitchFamily="2" charset="0"/>
              </a:rPr>
              <a:t>CONCLUSIONES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EBA7F95-BFA0-AC6A-BE30-45B42919F945}"/>
              </a:ext>
            </a:extLst>
          </p:cNvPr>
          <p:cNvSpPr txBox="1"/>
          <p:nvPr/>
        </p:nvSpPr>
        <p:spPr>
          <a:xfrm>
            <a:off x="1620253" y="4279137"/>
            <a:ext cx="10218821" cy="13857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CO" sz="2000" dirty="0">
                <a:solidFill>
                  <a:schemeClr val="tx1"/>
                </a:solidFill>
                <a:effectLst/>
                <a:latin typeface="Fairwater Script" panose="020B0604020202020204" pitchFamily="2" charset="0"/>
                <a:ea typeface="Arial" panose="020B0604020202020204" pitchFamily="34" charset="0"/>
              </a:rPr>
              <a:t>Después de remover el fósforo, se logró demostrar que el material adsorbente puede ser empleado como fertilizante rico en fósforo, con una característica muy importante y es de rápida liberación en solución acuosa pero lenta en suelos ácidos simulados, lo que evita pérdida de nutrientes por escorrentía. </a:t>
            </a:r>
            <a:endParaRPr lang="es-CO" sz="2000" dirty="0">
              <a:solidFill>
                <a:schemeClr val="tx1"/>
              </a:solidFill>
              <a:effectLst/>
              <a:latin typeface="Fairwater Script" panose="020B0604020202020204" pitchFamily="2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835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B8D18DE-73BA-F74B-5F64-43DCC91086DD}"/>
              </a:ext>
            </a:extLst>
          </p:cNvPr>
          <p:cNvSpPr txBox="1"/>
          <p:nvPr/>
        </p:nvSpPr>
        <p:spPr>
          <a:xfrm>
            <a:off x="4082716" y="5455627"/>
            <a:ext cx="71708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latin typeface="Calibri Light" panose="020F0302020204030204" pitchFamily="34" charset="0"/>
                <a:cs typeface="Gotham Bold"/>
              </a:rPr>
              <a:t>@ConMpac</a:t>
            </a:r>
          </a:p>
          <a:p>
            <a:pPr algn="ctr"/>
            <a:r>
              <a:rPr lang="es-CO" b="1" dirty="0">
                <a:latin typeface="Calibri Light" panose="020F0302020204030204" pitchFamily="34" charset="0"/>
                <a:cs typeface="Gotham Bold"/>
              </a:rPr>
              <a:t>Grupo de Investigación Materiales con Impacto</a:t>
            </a:r>
          </a:p>
          <a:p>
            <a:pPr algn="ctr"/>
            <a:r>
              <a:rPr lang="es-CO" sz="1800" b="1" dirty="0" err="1">
                <a:latin typeface="Calibri Light" panose="020F0302020204030204" pitchFamily="34" charset="0"/>
                <a:cs typeface="Gotham Bold"/>
              </a:rPr>
              <a:t>Mat&amp;mpac</a:t>
            </a:r>
            <a:endParaRPr lang="es-ES" sz="1800" b="1" dirty="0">
              <a:latin typeface="Calibri Light" panose="020F0302020204030204" pitchFamily="34" charset="0"/>
              <a:cs typeface="Gotham Bold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A015908-1439-7D55-234B-C2EB6AB738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86" t="15112" r="8643" b="72063"/>
          <a:stretch/>
        </p:blipFill>
        <p:spPr>
          <a:xfrm>
            <a:off x="0" y="4680544"/>
            <a:ext cx="2817224" cy="103846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17D9B19-5127-8556-8075-D73AEE9A7A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746" y="3306802"/>
            <a:ext cx="1515946" cy="27474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59 Grupo">
            <a:extLst>
              <a:ext uri="{FF2B5EF4-FFF2-40B4-BE49-F238E27FC236}">
                <a16:creationId xmlns:a16="http://schemas.microsoft.com/office/drawing/2014/main" id="{D9FD4BC5-CF00-4E6B-B46B-E7ECF3D939A4}"/>
              </a:ext>
            </a:extLst>
          </p:cNvPr>
          <p:cNvGrpSpPr>
            <a:grpSpLocks/>
          </p:cNvGrpSpPr>
          <p:nvPr/>
        </p:nvGrpSpPr>
        <p:grpSpPr bwMode="auto">
          <a:xfrm>
            <a:off x="387334" y="2476542"/>
            <a:ext cx="4562353" cy="2831933"/>
            <a:chOff x="5342430" y="3501008"/>
            <a:chExt cx="3100285" cy="1641896"/>
          </a:xfrm>
        </p:grpSpPr>
        <p:pic>
          <p:nvPicPr>
            <p:cNvPr id="10" name="Picture 2" descr="peak phosphorus">
              <a:extLst>
                <a:ext uri="{FF2B5EF4-FFF2-40B4-BE49-F238E27FC236}">
                  <a16:creationId xmlns:a16="http://schemas.microsoft.com/office/drawing/2014/main" id="{E6891F94-EDC0-4896-9A4D-C449BF3F05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42430" y="3501008"/>
              <a:ext cx="3100285" cy="1641896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61 Conector recto">
              <a:extLst>
                <a:ext uri="{FF2B5EF4-FFF2-40B4-BE49-F238E27FC236}">
                  <a16:creationId xmlns:a16="http://schemas.microsoft.com/office/drawing/2014/main" id="{7D577B9E-9804-40A8-9875-323643A17D55}"/>
                </a:ext>
              </a:extLst>
            </p:cNvPr>
            <p:cNvCxnSpPr/>
            <p:nvPr/>
          </p:nvCxnSpPr>
          <p:spPr>
            <a:xfrm flipV="1">
              <a:off x="6960729" y="3680441"/>
              <a:ext cx="0" cy="1462463"/>
            </a:xfrm>
            <a:prstGeom prst="line">
              <a:avLst/>
            </a:prstGeom>
            <a:ln w="57150"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64405ECA-7477-7CB5-5186-ADB10E2C6AF4}"/>
              </a:ext>
            </a:extLst>
          </p:cNvPr>
          <p:cNvSpPr txBox="1"/>
          <p:nvPr/>
        </p:nvSpPr>
        <p:spPr>
          <a:xfrm>
            <a:off x="-1" y="1549525"/>
            <a:ext cx="5172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Franklin Gothic Book" panose="020B0503020102020204" pitchFamily="34" charset="0"/>
              </a:rPr>
              <a:t>3. Fuente de fósforo NO renovable (Escasez de P)</a:t>
            </a:r>
            <a:endParaRPr lang="es-ES" sz="2200" b="1" u="sng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Franklin Gothic Book" panose="020B0503020102020204" pitchFamily="34" charset="0"/>
              <a:cs typeface="Gotham Bold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C0DFD03-6BD1-54A2-23C8-C3F50980B110}"/>
              </a:ext>
            </a:extLst>
          </p:cNvPr>
          <p:cNvSpPr txBox="1"/>
          <p:nvPr/>
        </p:nvSpPr>
        <p:spPr>
          <a:xfrm>
            <a:off x="5352197" y="1621334"/>
            <a:ext cx="6092686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s-CO" sz="1800" dirty="0">
                <a:effectLst/>
                <a:latin typeface="Franklin Gothic Book" panose="020B0503020102020204" pitchFamily="34" charset="0"/>
                <a:ea typeface="Arial" panose="020B0604020202020204" pitchFamily="34" charset="0"/>
              </a:rPr>
              <a:t>Roca fosfórica: recurso no renovable</a:t>
            </a:r>
          </a:p>
          <a:p>
            <a:pPr algn="ctr"/>
            <a:endParaRPr lang="es-CO" sz="1800" dirty="0">
              <a:effectLst/>
              <a:latin typeface="Franklin Gothic Book" panose="020B0503020102020204" pitchFamily="34" charset="0"/>
              <a:ea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s-CO" dirty="0">
                <a:latin typeface="Franklin Gothic Book" panose="020B0503020102020204" pitchFamily="34" charset="0"/>
                <a:ea typeface="Arial" panose="020B0604020202020204" pitchFamily="34" charset="0"/>
              </a:rPr>
              <a:t>R</a:t>
            </a:r>
            <a:r>
              <a:rPr lang="es-CO" sz="1800" dirty="0">
                <a:effectLst/>
                <a:latin typeface="Franklin Gothic Book" panose="020B0503020102020204" pitchFamily="34" charset="0"/>
                <a:ea typeface="Arial" panose="020B0604020202020204" pitchFamily="34" charset="0"/>
              </a:rPr>
              <a:t>eservas de alta calidad son cada vez más escasas </a:t>
            </a:r>
          </a:p>
          <a:p>
            <a:pPr algn="ctr"/>
            <a:r>
              <a:rPr lang="es-CO" sz="1800" dirty="0">
                <a:effectLst/>
                <a:latin typeface="Franklin Gothic Book" panose="020B0503020102020204" pitchFamily="34" charset="0"/>
                <a:ea typeface="Arial" panose="020B0604020202020204" pitchFamily="34" charset="0"/>
              </a:rPr>
              <a:t>(50 mil millones de toneladas en Marruecos)</a:t>
            </a:r>
          </a:p>
          <a:p>
            <a:pPr algn="ctr"/>
            <a:endParaRPr lang="es-CO" sz="1800" dirty="0">
              <a:effectLst/>
              <a:latin typeface="Franklin Gothic Book" panose="020B0503020102020204" pitchFamily="34" charset="0"/>
              <a:ea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s-CO" sz="1800" dirty="0">
                <a:effectLst/>
                <a:latin typeface="Franklin Gothic Book" panose="020B0503020102020204" pitchFamily="34" charset="0"/>
                <a:ea typeface="Arial" panose="020B0604020202020204" pitchFamily="34" charset="0"/>
              </a:rPr>
              <a:t>Se estima que el pico de fósforo ocurrirá antes de 2035</a:t>
            </a:r>
          </a:p>
          <a:p>
            <a:pPr algn="ctr"/>
            <a:r>
              <a:rPr lang="es-CO" sz="1800" dirty="0">
                <a:effectLst/>
                <a:latin typeface="Franklin Gothic Book" panose="020B0503020102020204" pitchFamily="34" charset="0"/>
                <a:ea typeface="Arial" panose="020B0604020202020204" pitchFamily="34" charset="0"/>
              </a:rPr>
              <a:t>demanda superará la oferta 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12F4B80-232E-B2D4-BC88-D37B8E044429}"/>
              </a:ext>
            </a:extLst>
          </p:cNvPr>
          <p:cNvSpPr txBox="1"/>
          <p:nvPr/>
        </p:nvSpPr>
        <p:spPr>
          <a:xfrm>
            <a:off x="5672278" y="4160846"/>
            <a:ext cx="5452523" cy="923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CO" sz="1800" dirty="0">
                <a:effectLst/>
                <a:latin typeface="Franklin Gothic Book" panose="020B0503020102020204" pitchFamily="34" charset="0"/>
                <a:ea typeface="Arial" panose="020B0604020202020204" pitchFamily="34" charset="0"/>
              </a:rPr>
              <a:t>El </a:t>
            </a:r>
            <a:r>
              <a:rPr lang="es-CO" sz="1800" b="1" dirty="0">
                <a:effectLst/>
                <a:latin typeface="Franklin Gothic Book" panose="020B0503020102020204" pitchFamily="34" charset="0"/>
                <a:ea typeface="Arial" panose="020B0604020202020204" pitchFamily="34" charset="0"/>
              </a:rPr>
              <a:t>decrecimiento </a:t>
            </a:r>
            <a:r>
              <a:rPr lang="es-CO" sz="1800" dirty="0">
                <a:effectLst/>
                <a:latin typeface="Franklin Gothic Book" panose="020B0503020102020204" pitchFamily="34" charset="0"/>
                <a:ea typeface="Arial" panose="020B0604020202020204" pitchFamily="34" charset="0"/>
              </a:rPr>
              <a:t>en la cantidad y calidad de las reservas de P sumado al </a:t>
            </a:r>
            <a:r>
              <a:rPr lang="es-CO" sz="1800" b="1" dirty="0">
                <a:effectLst/>
                <a:latin typeface="Franklin Gothic Book" panose="020B0503020102020204" pitchFamily="34" charset="0"/>
                <a:ea typeface="Arial" panose="020B0604020202020204" pitchFamily="34" charset="0"/>
              </a:rPr>
              <a:t>aumento </a:t>
            </a:r>
            <a:r>
              <a:rPr lang="es-CO" sz="1800" dirty="0">
                <a:effectLst/>
                <a:latin typeface="Franklin Gothic Book" panose="020B0503020102020204" pitchFamily="34" charset="0"/>
                <a:ea typeface="Arial" panose="020B0604020202020204" pitchFamily="34" charset="0"/>
              </a:rPr>
              <a:t>del precio de la roca fosfórica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25623DB-EBB1-0351-20AA-AF3CA68676C0}"/>
              </a:ext>
            </a:extLst>
          </p:cNvPr>
          <p:cNvSpPr txBox="1"/>
          <p:nvPr/>
        </p:nvSpPr>
        <p:spPr>
          <a:xfrm>
            <a:off x="4491792" y="5527906"/>
            <a:ext cx="749860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dirty="0">
                <a:latin typeface="Franklin Gothic Book" panose="020B0503020102020204" pitchFamily="34" charset="0"/>
                <a:ea typeface="Arial" panose="020B0604020202020204" pitchFamily="34" charset="0"/>
              </a:rPr>
              <a:t>N</a:t>
            </a:r>
            <a:r>
              <a:rPr lang="es-CO" sz="1800" dirty="0">
                <a:effectLst/>
                <a:latin typeface="Franklin Gothic Book" panose="020B0503020102020204" pitchFamily="34" charset="0"/>
                <a:ea typeface="Arial" panose="020B0604020202020204" pitchFamily="34" charset="0"/>
              </a:rPr>
              <a:t>uevas fuentes y desarrollar métodos sostenibles: para el </a:t>
            </a:r>
            <a:r>
              <a:rPr lang="es-CO" sz="1800" b="1" dirty="0">
                <a:effectLst/>
                <a:latin typeface="Franklin Gothic Book" panose="020B0503020102020204" pitchFamily="34" charset="0"/>
                <a:ea typeface="Arial" panose="020B0604020202020204" pitchFamily="34" charset="0"/>
              </a:rPr>
              <a:t>reciclaje, recuperación y conservación de este vital elemento </a:t>
            </a:r>
            <a:endParaRPr lang="es-CO" b="1" dirty="0">
              <a:latin typeface="Franklin Gothic Book" panose="020B0503020102020204" pitchFamily="34" charset="0"/>
            </a:endParaRPr>
          </a:p>
        </p:txBody>
      </p:sp>
      <p:sp>
        <p:nvSpPr>
          <p:cNvPr id="29" name="Flecha: a la derecha con bandas 28">
            <a:extLst>
              <a:ext uri="{FF2B5EF4-FFF2-40B4-BE49-F238E27FC236}">
                <a16:creationId xmlns:a16="http://schemas.microsoft.com/office/drawing/2014/main" id="{ACDD711B-B9E4-3B73-4101-CD6E3BF642A2}"/>
              </a:ext>
            </a:extLst>
          </p:cNvPr>
          <p:cNvSpPr/>
          <p:nvPr/>
        </p:nvSpPr>
        <p:spPr>
          <a:xfrm rot="5400000">
            <a:off x="8967537" y="3652659"/>
            <a:ext cx="288758" cy="518288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Flecha: a la derecha con bandas 29">
            <a:extLst>
              <a:ext uri="{FF2B5EF4-FFF2-40B4-BE49-F238E27FC236}">
                <a16:creationId xmlns:a16="http://schemas.microsoft.com/office/drawing/2014/main" id="{C645EAE1-416E-9399-DBD8-D462DF375348}"/>
              </a:ext>
            </a:extLst>
          </p:cNvPr>
          <p:cNvSpPr/>
          <p:nvPr/>
        </p:nvSpPr>
        <p:spPr>
          <a:xfrm rot="5400000">
            <a:off x="7418704" y="5046897"/>
            <a:ext cx="288758" cy="518288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5621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24" grpId="0" animBg="1"/>
      <p:bldP spid="28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457CC27-DA18-9536-34AA-9ECCCEE08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9295" y="1494430"/>
            <a:ext cx="7667625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>
            <a:extLst>
              <a:ext uri="{FF2B5EF4-FFF2-40B4-BE49-F238E27FC236}">
                <a16:creationId xmlns:a16="http://schemas.microsoft.com/office/drawing/2014/main" id="{193423C7-3B67-C542-DEAB-9BF7F025DF64}"/>
              </a:ext>
            </a:extLst>
          </p:cNvPr>
          <p:cNvSpPr txBox="1"/>
          <p:nvPr/>
        </p:nvSpPr>
        <p:spPr>
          <a:xfrm>
            <a:off x="2901582" y="1708744"/>
            <a:ext cx="13572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/>
              <a:t>Entrada de Agua Residual</a:t>
            </a:r>
          </a:p>
        </p:txBody>
      </p:sp>
      <p:sp>
        <p:nvSpPr>
          <p:cNvPr id="4" name="3 CuadroTexto">
            <a:extLst>
              <a:ext uri="{FF2B5EF4-FFF2-40B4-BE49-F238E27FC236}">
                <a16:creationId xmlns:a16="http://schemas.microsoft.com/office/drawing/2014/main" id="{6D8AA503-5DA5-74A8-826D-38AC0DC688FC}"/>
              </a:ext>
            </a:extLst>
          </p:cNvPr>
          <p:cNvSpPr txBox="1"/>
          <p:nvPr/>
        </p:nvSpPr>
        <p:spPr>
          <a:xfrm>
            <a:off x="4044558" y="1565868"/>
            <a:ext cx="114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Clarificación preliminar</a:t>
            </a:r>
          </a:p>
        </p:txBody>
      </p:sp>
      <p:sp>
        <p:nvSpPr>
          <p:cNvPr id="5" name="4 CuadroTexto">
            <a:extLst>
              <a:ext uri="{FF2B5EF4-FFF2-40B4-BE49-F238E27FC236}">
                <a16:creationId xmlns:a16="http://schemas.microsoft.com/office/drawing/2014/main" id="{A0E80944-6BBA-3EBA-1D27-9A2BE656B426}"/>
              </a:ext>
            </a:extLst>
          </p:cNvPr>
          <p:cNvSpPr txBox="1"/>
          <p:nvPr/>
        </p:nvSpPr>
        <p:spPr>
          <a:xfrm>
            <a:off x="5330442" y="1565868"/>
            <a:ext cx="128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Tanque de Sedimentación</a:t>
            </a:r>
          </a:p>
        </p:txBody>
      </p:sp>
      <p:sp>
        <p:nvSpPr>
          <p:cNvPr id="6" name="5 CuadroTexto">
            <a:extLst>
              <a:ext uri="{FF2B5EF4-FFF2-40B4-BE49-F238E27FC236}">
                <a16:creationId xmlns:a16="http://schemas.microsoft.com/office/drawing/2014/main" id="{464EC440-0DD0-ADFA-6843-8EA54F5C4452}"/>
              </a:ext>
            </a:extLst>
          </p:cNvPr>
          <p:cNvSpPr txBox="1"/>
          <p:nvPr/>
        </p:nvSpPr>
        <p:spPr>
          <a:xfrm>
            <a:off x="7116392" y="1565868"/>
            <a:ext cx="128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Tanque de Activación</a:t>
            </a:r>
          </a:p>
        </p:txBody>
      </p:sp>
      <p:sp>
        <p:nvSpPr>
          <p:cNvPr id="7" name="6 CuadroTexto">
            <a:extLst>
              <a:ext uri="{FF2B5EF4-FFF2-40B4-BE49-F238E27FC236}">
                <a16:creationId xmlns:a16="http://schemas.microsoft.com/office/drawing/2014/main" id="{7DB1AB56-B486-D47A-6157-5969988C2DD2}"/>
              </a:ext>
            </a:extLst>
          </p:cNvPr>
          <p:cNvSpPr txBox="1"/>
          <p:nvPr/>
        </p:nvSpPr>
        <p:spPr>
          <a:xfrm>
            <a:off x="8402276" y="1604269"/>
            <a:ext cx="1643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Tanque de Sedimentación Final</a:t>
            </a:r>
          </a:p>
        </p:txBody>
      </p:sp>
      <p:sp>
        <p:nvSpPr>
          <p:cNvPr id="8" name="7 CuadroTexto">
            <a:extLst>
              <a:ext uri="{FF2B5EF4-FFF2-40B4-BE49-F238E27FC236}">
                <a16:creationId xmlns:a16="http://schemas.microsoft.com/office/drawing/2014/main" id="{AE1358AD-88A8-CD76-A72D-68A5D17894E8}"/>
              </a:ext>
            </a:extLst>
          </p:cNvPr>
          <p:cNvSpPr txBox="1"/>
          <p:nvPr/>
        </p:nvSpPr>
        <p:spPr>
          <a:xfrm>
            <a:off x="9973912" y="1565868"/>
            <a:ext cx="128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Receptor del agua</a:t>
            </a:r>
          </a:p>
        </p:txBody>
      </p:sp>
      <p:sp>
        <p:nvSpPr>
          <p:cNvPr id="9" name="8 CuadroTexto">
            <a:extLst>
              <a:ext uri="{FF2B5EF4-FFF2-40B4-BE49-F238E27FC236}">
                <a16:creationId xmlns:a16="http://schemas.microsoft.com/office/drawing/2014/main" id="{2DBC78DF-3CD7-1FE2-7B38-4F43693D2135}"/>
              </a:ext>
            </a:extLst>
          </p:cNvPr>
          <p:cNvSpPr txBox="1"/>
          <p:nvPr/>
        </p:nvSpPr>
        <p:spPr>
          <a:xfrm>
            <a:off x="6187698" y="2461525"/>
            <a:ext cx="1428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Tanque de Homogenización</a:t>
            </a:r>
          </a:p>
        </p:txBody>
      </p:sp>
      <p:sp>
        <p:nvSpPr>
          <p:cNvPr id="10" name="9 CuadroTexto">
            <a:extLst>
              <a:ext uri="{FF2B5EF4-FFF2-40B4-BE49-F238E27FC236}">
                <a16:creationId xmlns:a16="http://schemas.microsoft.com/office/drawing/2014/main" id="{D9590AE0-F39F-19E6-51BE-0DB86E507AB2}"/>
              </a:ext>
            </a:extLst>
          </p:cNvPr>
          <p:cNvSpPr txBox="1"/>
          <p:nvPr/>
        </p:nvSpPr>
        <p:spPr>
          <a:xfrm>
            <a:off x="4830376" y="3780446"/>
            <a:ext cx="92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Tanque de Digestión</a:t>
            </a:r>
          </a:p>
        </p:txBody>
      </p:sp>
      <p:sp>
        <p:nvSpPr>
          <p:cNvPr id="11" name="10 CuadroTexto">
            <a:extLst>
              <a:ext uri="{FF2B5EF4-FFF2-40B4-BE49-F238E27FC236}">
                <a16:creationId xmlns:a16="http://schemas.microsoft.com/office/drawing/2014/main" id="{03FD27D0-7B30-50B1-40A3-FC996A2B190B}"/>
              </a:ext>
            </a:extLst>
          </p:cNvPr>
          <p:cNvSpPr txBox="1"/>
          <p:nvPr/>
        </p:nvSpPr>
        <p:spPr>
          <a:xfrm>
            <a:off x="5330442" y="4280512"/>
            <a:ext cx="1500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Tanque de Almacenamiento</a:t>
            </a:r>
          </a:p>
        </p:txBody>
      </p:sp>
      <p:sp>
        <p:nvSpPr>
          <p:cNvPr id="12" name="11 CuadroTexto">
            <a:extLst>
              <a:ext uri="{FF2B5EF4-FFF2-40B4-BE49-F238E27FC236}">
                <a16:creationId xmlns:a16="http://schemas.microsoft.com/office/drawing/2014/main" id="{7DAC2F57-0763-3FA2-E023-286FB2A28600}"/>
              </a:ext>
            </a:extLst>
          </p:cNvPr>
          <p:cNvSpPr txBox="1"/>
          <p:nvPr/>
        </p:nvSpPr>
        <p:spPr>
          <a:xfrm>
            <a:off x="6759202" y="4789331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Centrifugas</a:t>
            </a:r>
          </a:p>
        </p:txBody>
      </p:sp>
      <p:sp>
        <p:nvSpPr>
          <p:cNvPr id="13" name="12 CuadroTexto">
            <a:extLst>
              <a:ext uri="{FF2B5EF4-FFF2-40B4-BE49-F238E27FC236}">
                <a16:creationId xmlns:a16="http://schemas.microsoft.com/office/drawing/2014/main" id="{0129B567-C376-2105-4A75-89CE1DC4E433}"/>
              </a:ext>
            </a:extLst>
          </p:cNvPr>
          <p:cNvSpPr txBox="1"/>
          <p:nvPr/>
        </p:nvSpPr>
        <p:spPr>
          <a:xfrm>
            <a:off x="8545152" y="3789199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Gasómetro</a:t>
            </a: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id="{518C23BD-A9B0-ACCB-2127-E1F064982457}"/>
              </a:ext>
            </a:extLst>
          </p:cNvPr>
          <p:cNvSpPr txBox="1"/>
          <p:nvPr/>
        </p:nvSpPr>
        <p:spPr>
          <a:xfrm>
            <a:off x="9188094" y="4217827"/>
            <a:ext cx="1357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Co-generación</a:t>
            </a:r>
          </a:p>
        </p:txBody>
      </p:sp>
      <p:sp>
        <p:nvSpPr>
          <p:cNvPr id="15" name="16 CuadroTexto">
            <a:extLst>
              <a:ext uri="{FF2B5EF4-FFF2-40B4-BE49-F238E27FC236}">
                <a16:creationId xmlns:a16="http://schemas.microsoft.com/office/drawing/2014/main" id="{C88F3B1B-40A3-227F-E7B2-68F5E187FA34}"/>
              </a:ext>
            </a:extLst>
          </p:cNvPr>
          <p:cNvSpPr txBox="1"/>
          <p:nvPr/>
        </p:nvSpPr>
        <p:spPr>
          <a:xfrm>
            <a:off x="4473186" y="835417"/>
            <a:ext cx="1714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MECÁNICA</a:t>
            </a:r>
          </a:p>
        </p:txBody>
      </p:sp>
      <p:sp>
        <p:nvSpPr>
          <p:cNvPr id="16" name="17 CuadroTexto">
            <a:extLst>
              <a:ext uri="{FF2B5EF4-FFF2-40B4-BE49-F238E27FC236}">
                <a16:creationId xmlns:a16="http://schemas.microsoft.com/office/drawing/2014/main" id="{2C486DA5-1AC1-8D14-80AD-C236F8573121}"/>
              </a:ext>
            </a:extLst>
          </p:cNvPr>
          <p:cNvSpPr txBox="1"/>
          <p:nvPr/>
        </p:nvSpPr>
        <p:spPr>
          <a:xfrm>
            <a:off x="6711704" y="867556"/>
            <a:ext cx="3714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BIOLÓGICA Y/O QUÍMICA</a:t>
            </a:r>
          </a:p>
        </p:txBody>
      </p:sp>
      <p:sp>
        <p:nvSpPr>
          <p:cNvPr id="17" name="18 CuadroTexto">
            <a:extLst>
              <a:ext uri="{FF2B5EF4-FFF2-40B4-BE49-F238E27FC236}">
                <a16:creationId xmlns:a16="http://schemas.microsoft.com/office/drawing/2014/main" id="{A3394061-EB0B-2716-FD0E-BF7B217BA4D1}"/>
              </a:ext>
            </a:extLst>
          </p:cNvPr>
          <p:cNvSpPr txBox="1"/>
          <p:nvPr/>
        </p:nvSpPr>
        <p:spPr>
          <a:xfrm>
            <a:off x="10831168" y="4328102"/>
            <a:ext cx="785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Otros</a:t>
            </a:r>
          </a:p>
        </p:txBody>
      </p:sp>
      <p:sp>
        <p:nvSpPr>
          <p:cNvPr id="18" name="22 Cerrar llave">
            <a:extLst>
              <a:ext uri="{FF2B5EF4-FFF2-40B4-BE49-F238E27FC236}">
                <a16:creationId xmlns:a16="http://schemas.microsoft.com/office/drawing/2014/main" id="{3A905008-8D46-7973-8E8E-BD6E24598860}"/>
              </a:ext>
            </a:extLst>
          </p:cNvPr>
          <p:cNvSpPr/>
          <p:nvPr/>
        </p:nvSpPr>
        <p:spPr>
          <a:xfrm rot="16200000">
            <a:off x="5102017" y="656695"/>
            <a:ext cx="329549" cy="1489936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23 Cerrar llave">
            <a:extLst>
              <a:ext uri="{FF2B5EF4-FFF2-40B4-BE49-F238E27FC236}">
                <a16:creationId xmlns:a16="http://schemas.microsoft.com/office/drawing/2014/main" id="{942101E9-90C2-DF0E-EA74-82DCB1386F04}"/>
              </a:ext>
            </a:extLst>
          </p:cNvPr>
          <p:cNvSpPr/>
          <p:nvPr/>
        </p:nvSpPr>
        <p:spPr>
          <a:xfrm rot="16200000">
            <a:off x="8414386" y="656695"/>
            <a:ext cx="329549" cy="1489936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15 Elipse">
            <a:extLst>
              <a:ext uri="{FF2B5EF4-FFF2-40B4-BE49-F238E27FC236}">
                <a16:creationId xmlns:a16="http://schemas.microsoft.com/office/drawing/2014/main" id="{4B3EFA4A-68C0-38C5-D7A1-A64C53E0204F}"/>
              </a:ext>
            </a:extLst>
          </p:cNvPr>
          <p:cNvSpPr/>
          <p:nvPr/>
        </p:nvSpPr>
        <p:spPr>
          <a:xfrm>
            <a:off x="10066440" y="1473671"/>
            <a:ext cx="1080120" cy="915345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32 CuadroTexto">
            <a:extLst>
              <a:ext uri="{FF2B5EF4-FFF2-40B4-BE49-F238E27FC236}">
                <a16:creationId xmlns:a16="http://schemas.microsoft.com/office/drawing/2014/main" id="{B79A5ECF-7390-9648-4472-B7D554AFD3F9}"/>
              </a:ext>
            </a:extLst>
          </p:cNvPr>
          <p:cNvSpPr txBox="1"/>
          <p:nvPr/>
        </p:nvSpPr>
        <p:spPr>
          <a:xfrm>
            <a:off x="9411011" y="2379724"/>
            <a:ext cx="249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b="1" i="1" dirty="0">
                <a:solidFill>
                  <a:schemeClr val="tx2"/>
                </a:solidFill>
              </a:rPr>
              <a:t>Recuperación de fósforo</a:t>
            </a:r>
          </a:p>
        </p:txBody>
      </p:sp>
      <p:graphicFrame>
        <p:nvGraphicFramePr>
          <p:cNvPr id="24" name="47 Tabla">
            <a:extLst>
              <a:ext uri="{FF2B5EF4-FFF2-40B4-BE49-F238E27FC236}">
                <a16:creationId xmlns:a16="http://schemas.microsoft.com/office/drawing/2014/main" id="{18E54D4E-8039-576A-F1C3-7C4D5FF664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654713"/>
              </p:ext>
            </p:extLst>
          </p:nvPr>
        </p:nvGraphicFramePr>
        <p:xfrm>
          <a:off x="4100833" y="3481331"/>
          <a:ext cx="6336703" cy="192213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207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9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0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712"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UNIÓN EUROPEA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ESTADOS</a:t>
                      </a:r>
                      <a:r>
                        <a:rPr lang="es-CO" sz="1600" baseline="0" dirty="0"/>
                        <a:t> UNIDOS</a:t>
                      </a:r>
                      <a:endParaRPr lang="es-CO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CO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712"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91/271/EEC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USEPA 1986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ACTA DE LA FLORIDA 1994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712"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2.0</a:t>
                      </a:r>
                      <a:r>
                        <a:rPr lang="es-CO" sz="1600" baseline="0" dirty="0"/>
                        <a:t> mg/L - 1.0 mg/L</a:t>
                      </a:r>
                      <a:endParaRPr lang="es-CO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&lt; 0.05 mg/L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dirty="0"/>
                        <a:t>&lt; 0.01 mg/L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48 Rectángulo">
            <a:extLst>
              <a:ext uri="{FF2B5EF4-FFF2-40B4-BE49-F238E27FC236}">
                <a16:creationId xmlns:a16="http://schemas.microsoft.com/office/drawing/2014/main" id="{5B376507-7B02-60A7-1FA8-94C967843338}"/>
              </a:ext>
            </a:extLst>
          </p:cNvPr>
          <p:cNvSpPr/>
          <p:nvPr/>
        </p:nvSpPr>
        <p:spPr>
          <a:xfrm>
            <a:off x="4028825" y="2536516"/>
            <a:ext cx="65527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CO" sz="1600" b="1" i="1" spc="50" dirty="0">
                <a:ln w="12700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REGULACIÓN PARA LA CONCENTRACIÓN DE FÓSFORO EN EL EFLUENTE FINAL DE UNA PLANTA DE TRATAMIENTO DE AGUAS RESIDUALES</a:t>
            </a:r>
            <a:endParaRPr lang="es-ES" sz="1600" b="1" i="1" spc="50" dirty="0">
              <a:ln w="127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6" name="21 CuadroTexto">
            <a:extLst>
              <a:ext uri="{FF2B5EF4-FFF2-40B4-BE49-F238E27FC236}">
                <a16:creationId xmlns:a16="http://schemas.microsoft.com/office/drawing/2014/main" id="{8CC20AC2-0827-D937-6925-3F39D80F73EC}"/>
              </a:ext>
            </a:extLst>
          </p:cNvPr>
          <p:cNvSpPr txBox="1"/>
          <p:nvPr/>
        </p:nvSpPr>
        <p:spPr>
          <a:xfrm>
            <a:off x="6826080" y="4776313"/>
            <a:ext cx="89210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O" sz="1200" dirty="0"/>
              <a:t>Centrífugas</a:t>
            </a:r>
          </a:p>
        </p:txBody>
      </p:sp>
    </p:spTree>
    <p:extLst>
      <p:ext uri="{BB962C8B-B14F-4D97-AF65-F5344CB8AC3E}">
        <p14:creationId xmlns:p14="http://schemas.microsoft.com/office/powerpoint/2010/main" val="317884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5" grpId="1"/>
      <p:bldP spid="16" grpId="0"/>
      <p:bldP spid="16" grpId="1"/>
      <p:bldP spid="17" grpId="0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22" grpId="1"/>
      <p:bldP spid="25" grpId="0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0 Rectángulo">
            <a:extLst>
              <a:ext uri="{FF2B5EF4-FFF2-40B4-BE49-F238E27FC236}">
                <a16:creationId xmlns:a16="http://schemas.microsoft.com/office/drawing/2014/main" id="{6BA6E0D2-93A6-8E82-0458-690D8CF27B30}"/>
              </a:ext>
            </a:extLst>
          </p:cNvPr>
          <p:cNvSpPr/>
          <p:nvPr/>
        </p:nvSpPr>
        <p:spPr>
          <a:xfrm>
            <a:off x="4469199" y="1122896"/>
            <a:ext cx="5051155" cy="9821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1AECA6D-E0DF-120C-E9DE-EC6CD9BD7B7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770217" y="5172119"/>
            <a:ext cx="4098381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s-CO" sz="1500" dirty="0">
                <a:ea typeface="Times New Roman" pitchFamily="18" charset="0"/>
                <a:cs typeface="Arial" pitchFamily="34" charset="0"/>
              </a:rPr>
              <a:t>M</a:t>
            </a:r>
            <a:r>
              <a:rPr kumimoji="0" lang="es-CO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ateriales con propiedades de intercambio iónico: eficientes para la </a:t>
            </a:r>
            <a:r>
              <a:rPr lang="es-CO" sz="1500" dirty="0">
                <a:ea typeface="Times New Roman" pitchFamily="18" charset="0"/>
                <a:cs typeface="Arial" pitchFamily="34" charset="0"/>
              </a:rPr>
              <a:t>remo</a:t>
            </a:r>
            <a:r>
              <a:rPr kumimoji="0" lang="es-CO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ción de fosfato</a:t>
            </a: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s-CO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Proceso de intercambio iónico reversible</a:t>
            </a:r>
            <a:r>
              <a:rPr lang="es-CO" sz="1500" dirty="0">
                <a:ea typeface="Times New Roman" pitchFamily="18" charset="0"/>
                <a:cs typeface="Arial" pitchFamily="34" charset="0"/>
              </a:rPr>
              <a:t>: </a:t>
            </a:r>
            <a:r>
              <a:rPr kumimoji="0" lang="es-CO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posibilidad</a:t>
            </a:r>
            <a:r>
              <a:rPr kumimoji="0" lang="es-CO" sz="15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CO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para recuperar el fósforo adsorbido</a:t>
            </a: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s-CO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5" name="18 Rectángulo">
            <a:extLst>
              <a:ext uri="{FF2B5EF4-FFF2-40B4-BE49-F238E27FC236}">
                <a16:creationId xmlns:a16="http://schemas.microsoft.com/office/drawing/2014/main" id="{3BA0A625-8D44-EBD7-C3F8-7C1AC9A2B97E}"/>
              </a:ext>
            </a:extLst>
          </p:cNvPr>
          <p:cNvSpPr/>
          <p:nvPr/>
        </p:nvSpPr>
        <p:spPr>
          <a:xfrm>
            <a:off x="4620428" y="1074681"/>
            <a:ext cx="48576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CO" sz="1500" dirty="0">
                <a:ea typeface="Times New Roman" pitchFamily="18" charset="0"/>
                <a:cs typeface="Arial" pitchFamily="34" charset="0"/>
              </a:rPr>
              <a:t>Técnica útil y eficiente en términos de  capacidad y reversibilidad del proceso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CO" sz="1500" dirty="0">
                <a:ea typeface="Times New Roman" pitchFamily="18" charset="0"/>
                <a:cs typeface="Arial" pitchFamily="34" charset="0"/>
              </a:rPr>
              <a:t>Produce menos cantidad de lodos, alta eficiencia y fácil operación</a:t>
            </a:r>
          </a:p>
        </p:txBody>
      </p:sp>
      <p:pic>
        <p:nvPicPr>
          <p:cNvPr id="6" name="Picture 62" descr="agua residuales.jpg">
            <a:extLst>
              <a:ext uri="{FF2B5EF4-FFF2-40B4-BE49-F238E27FC236}">
                <a16:creationId xmlns:a16="http://schemas.microsoft.com/office/drawing/2014/main" id="{C1F925C7-3D56-E7F9-28A5-CB11F077E8F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84654" y="2017622"/>
            <a:ext cx="4404325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Oval 54">
            <a:extLst>
              <a:ext uri="{FF2B5EF4-FFF2-40B4-BE49-F238E27FC236}">
                <a16:creationId xmlns:a16="http://schemas.microsoft.com/office/drawing/2014/main" id="{F559A846-CBE7-6106-639D-C06D1C7B0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1213" y="4293320"/>
            <a:ext cx="570985" cy="44449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400" b="1" dirty="0">
                <a:cs typeface="Arial" pitchFamily="34" charset="0"/>
              </a:rPr>
              <a:t>SO</a:t>
            </a:r>
            <a:r>
              <a:rPr lang="en-US" sz="1400" b="1" baseline="-25000" dirty="0">
                <a:cs typeface="Arial" pitchFamily="34" charset="0"/>
              </a:rPr>
              <a:t>4</a:t>
            </a:r>
            <a:r>
              <a:rPr lang="en-US" sz="1400" b="1" baseline="30000" dirty="0">
                <a:cs typeface="Arial" pitchFamily="34" charset="0"/>
              </a:rPr>
              <a:t>2</a:t>
            </a:r>
            <a:r>
              <a:rPr lang="en-US" sz="1400" baseline="30000" dirty="0">
                <a:cs typeface="Arial" pitchFamily="34" charset="0"/>
              </a:rPr>
              <a:t>-</a:t>
            </a:r>
            <a:endParaRPr lang="en-US" sz="1400" dirty="0">
              <a:cs typeface="Arial" pitchFamily="34" charset="0"/>
            </a:endParaRPr>
          </a:p>
        </p:txBody>
      </p:sp>
      <p:sp>
        <p:nvSpPr>
          <p:cNvPr id="8" name="Oval 69">
            <a:extLst>
              <a:ext uri="{FF2B5EF4-FFF2-40B4-BE49-F238E27FC236}">
                <a16:creationId xmlns:a16="http://schemas.microsoft.com/office/drawing/2014/main" id="{478C7B65-4002-D906-9DB4-8CEAE1734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235" y="3851362"/>
            <a:ext cx="570985" cy="324036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400" b="1" dirty="0"/>
              <a:t>NO</a:t>
            </a:r>
            <a:r>
              <a:rPr lang="en-US" sz="1400" b="1" baseline="-25000" dirty="0"/>
              <a:t>3</a:t>
            </a:r>
            <a:r>
              <a:rPr lang="en-US" sz="1400" b="1" baseline="30000" dirty="0"/>
              <a:t>-</a:t>
            </a:r>
            <a:endParaRPr lang="en-US" sz="1400" b="1" dirty="0"/>
          </a:p>
        </p:txBody>
      </p:sp>
      <p:sp>
        <p:nvSpPr>
          <p:cNvPr id="9" name="Oval 57">
            <a:extLst>
              <a:ext uri="{FF2B5EF4-FFF2-40B4-BE49-F238E27FC236}">
                <a16:creationId xmlns:a16="http://schemas.microsoft.com/office/drawing/2014/main" id="{6C6E4FC3-3EDE-EE2D-D52D-29B9BD433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6816" y="4232547"/>
            <a:ext cx="664909" cy="488653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400" b="1" dirty="0"/>
              <a:t>HCO</a:t>
            </a:r>
            <a:r>
              <a:rPr lang="en-US" sz="1400" b="1" baseline="-25000" dirty="0"/>
              <a:t>3</a:t>
            </a:r>
            <a:r>
              <a:rPr lang="en-US" sz="1400" b="1" baseline="30000" dirty="0"/>
              <a:t>-</a:t>
            </a:r>
            <a:endParaRPr lang="en-US" sz="1400" b="1" dirty="0"/>
          </a:p>
        </p:txBody>
      </p:sp>
      <p:sp>
        <p:nvSpPr>
          <p:cNvPr id="10" name="Oval 69">
            <a:extLst>
              <a:ext uri="{FF2B5EF4-FFF2-40B4-BE49-F238E27FC236}">
                <a16:creationId xmlns:a16="http://schemas.microsoft.com/office/drawing/2014/main" id="{321E7E35-75B0-1D8F-2936-DDE7793AA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6926" y="3710703"/>
            <a:ext cx="570985" cy="324036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400" b="1" dirty="0"/>
              <a:t>NO</a:t>
            </a:r>
            <a:r>
              <a:rPr lang="en-US" sz="1400" b="1" baseline="-25000" dirty="0"/>
              <a:t>3</a:t>
            </a:r>
            <a:r>
              <a:rPr lang="en-US" sz="1400" b="1" baseline="30000" dirty="0"/>
              <a:t>-</a:t>
            </a:r>
            <a:endParaRPr lang="en-US" sz="1400" b="1" dirty="0"/>
          </a:p>
        </p:txBody>
      </p:sp>
      <p:sp>
        <p:nvSpPr>
          <p:cNvPr id="11" name="Oval 18">
            <a:extLst>
              <a:ext uri="{FF2B5EF4-FFF2-40B4-BE49-F238E27FC236}">
                <a16:creationId xmlns:a16="http://schemas.microsoft.com/office/drawing/2014/main" id="{898FEFEB-C935-5524-2512-FEE645B01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6570" y="3733678"/>
            <a:ext cx="451078" cy="32391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GB" sz="1400" b="1" dirty="0" err="1"/>
              <a:t>Cl</a:t>
            </a:r>
            <a:r>
              <a:rPr lang="en-GB" sz="1400" b="1" baseline="30000" dirty="0"/>
              <a:t>-</a:t>
            </a:r>
          </a:p>
        </p:txBody>
      </p:sp>
      <p:sp>
        <p:nvSpPr>
          <p:cNvPr id="12" name="Oval 18">
            <a:extLst>
              <a:ext uri="{FF2B5EF4-FFF2-40B4-BE49-F238E27FC236}">
                <a16:creationId xmlns:a16="http://schemas.microsoft.com/office/drawing/2014/main" id="{200ECD65-D41D-C866-5D31-97A2E11DF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6992" y="3992110"/>
            <a:ext cx="451078" cy="32391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GB" sz="1400" b="1" dirty="0" err="1"/>
              <a:t>Cl</a:t>
            </a:r>
            <a:r>
              <a:rPr lang="en-GB" sz="1400" b="1" baseline="30000" dirty="0"/>
              <a:t>-</a:t>
            </a:r>
          </a:p>
        </p:txBody>
      </p:sp>
      <p:sp>
        <p:nvSpPr>
          <p:cNvPr id="13" name="Oval 54">
            <a:extLst>
              <a:ext uri="{FF2B5EF4-FFF2-40B4-BE49-F238E27FC236}">
                <a16:creationId xmlns:a16="http://schemas.microsoft.com/office/drawing/2014/main" id="{5E31EAF0-3541-54FB-5B34-19FB698C0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9245" y="4036007"/>
            <a:ext cx="570985" cy="44449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400" b="1" dirty="0">
                <a:cs typeface="Arial" pitchFamily="34" charset="0"/>
              </a:rPr>
              <a:t>SO</a:t>
            </a:r>
            <a:r>
              <a:rPr lang="en-US" sz="1400" b="1" baseline="-25000" dirty="0">
                <a:cs typeface="Arial" pitchFamily="34" charset="0"/>
              </a:rPr>
              <a:t>4</a:t>
            </a:r>
            <a:r>
              <a:rPr lang="en-US" sz="1400" b="1" baseline="30000" dirty="0">
                <a:cs typeface="Arial" pitchFamily="34" charset="0"/>
              </a:rPr>
              <a:t>2</a:t>
            </a:r>
            <a:r>
              <a:rPr lang="en-US" sz="1400" baseline="30000" dirty="0">
                <a:cs typeface="Arial" pitchFamily="34" charset="0"/>
              </a:rPr>
              <a:t>-</a:t>
            </a:r>
            <a:endParaRPr lang="en-US" sz="1400" dirty="0">
              <a:cs typeface="Arial" pitchFamily="34" charset="0"/>
            </a:endParaRPr>
          </a:p>
        </p:txBody>
      </p:sp>
      <p:sp>
        <p:nvSpPr>
          <p:cNvPr id="14" name="Oval 54">
            <a:extLst>
              <a:ext uri="{FF2B5EF4-FFF2-40B4-BE49-F238E27FC236}">
                <a16:creationId xmlns:a16="http://schemas.microsoft.com/office/drawing/2014/main" id="{A67FCC3E-D5C3-4CC9-BC2F-C76D71B0E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3694" y="3947983"/>
            <a:ext cx="570985" cy="44449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400" b="1" dirty="0">
                <a:cs typeface="Arial" pitchFamily="34" charset="0"/>
              </a:rPr>
              <a:t>SO</a:t>
            </a:r>
            <a:r>
              <a:rPr lang="en-US" sz="1400" b="1" baseline="-25000" dirty="0">
                <a:cs typeface="Arial" pitchFamily="34" charset="0"/>
              </a:rPr>
              <a:t>4</a:t>
            </a:r>
            <a:r>
              <a:rPr lang="en-US" sz="1400" b="1" baseline="30000" dirty="0">
                <a:cs typeface="Arial" pitchFamily="34" charset="0"/>
              </a:rPr>
              <a:t>2</a:t>
            </a:r>
            <a:r>
              <a:rPr lang="en-US" sz="1400" baseline="30000" dirty="0">
                <a:cs typeface="Arial" pitchFamily="34" charset="0"/>
              </a:rPr>
              <a:t>-</a:t>
            </a:r>
            <a:endParaRPr lang="en-US" sz="1400" dirty="0">
              <a:cs typeface="Arial" pitchFamily="34" charset="0"/>
            </a:endParaRPr>
          </a:p>
        </p:txBody>
      </p:sp>
      <p:sp>
        <p:nvSpPr>
          <p:cNvPr id="15" name="Oval 54">
            <a:extLst>
              <a:ext uri="{FF2B5EF4-FFF2-40B4-BE49-F238E27FC236}">
                <a16:creationId xmlns:a16="http://schemas.microsoft.com/office/drawing/2014/main" id="{B94BA4A4-147F-E6A9-E6B2-9FD468ABC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1350" y="4276708"/>
            <a:ext cx="570985" cy="44449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400" b="1" dirty="0">
                <a:cs typeface="Arial" pitchFamily="34" charset="0"/>
              </a:rPr>
              <a:t>PO</a:t>
            </a:r>
            <a:r>
              <a:rPr lang="en-US" sz="1400" b="1" baseline="-25000" dirty="0">
                <a:cs typeface="Arial" pitchFamily="34" charset="0"/>
              </a:rPr>
              <a:t>4</a:t>
            </a:r>
            <a:r>
              <a:rPr lang="en-US" sz="1400" b="1" baseline="30000" dirty="0">
                <a:cs typeface="Arial" pitchFamily="34" charset="0"/>
              </a:rPr>
              <a:t>3</a:t>
            </a:r>
            <a:r>
              <a:rPr lang="en-US" sz="1400" baseline="30000" dirty="0">
                <a:cs typeface="Arial" pitchFamily="34" charset="0"/>
              </a:rPr>
              <a:t>-</a:t>
            </a:r>
            <a:endParaRPr lang="en-US" sz="1400" dirty="0">
              <a:cs typeface="Arial" pitchFamily="34" charset="0"/>
            </a:endParaRPr>
          </a:p>
        </p:txBody>
      </p:sp>
      <p:sp>
        <p:nvSpPr>
          <p:cNvPr id="16" name="Oval 54">
            <a:extLst>
              <a:ext uri="{FF2B5EF4-FFF2-40B4-BE49-F238E27FC236}">
                <a16:creationId xmlns:a16="http://schemas.microsoft.com/office/drawing/2014/main" id="{08815E6D-F96E-7BBF-EB88-574094708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1350" y="3713419"/>
            <a:ext cx="720220" cy="538784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400" b="1" dirty="0">
                <a:cs typeface="Arial" pitchFamily="34" charset="0"/>
              </a:rPr>
              <a:t>HPO</a:t>
            </a:r>
            <a:r>
              <a:rPr lang="en-US" sz="1400" b="1" baseline="-25000" dirty="0">
                <a:cs typeface="Arial" pitchFamily="34" charset="0"/>
              </a:rPr>
              <a:t>4</a:t>
            </a:r>
            <a:r>
              <a:rPr lang="en-US" sz="1400" b="1" baseline="30000" dirty="0">
                <a:cs typeface="Arial" pitchFamily="34" charset="0"/>
              </a:rPr>
              <a:t>2</a:t>
            </a:r>
            <a:r>
              <a:rPr lang="en-US" sz="1400" baseline="30000" dirty="0">
                <a:cs typeface="Arial" pitchFamily="34" charset="0"/>
              </a:rPr>
              <a:t>-</a:t>
            </a:r>
            <a:endParaRPr lang="en-US" sz="1400" dirty="0">
              <a:cs typeface="Arial" pitchFamily="34" charset="0"/>
            </a:endParaRPr>
          </a:p>
        </p:txBody>
      </p:sp>
      <p:sp>
        <p:nvSpPr>
          <p:cNvPr id="17" name="Oval 54">
            <a:extLst>
              <a:ext uri="{FF2B5EF4-FFF2-40B4-BE49-F238E27FC236}">
                <a16:creationId xmlns:a16="http://schemas.microsoft.com/office/drawing/2014/main" id="{7FD716DE-8BA3-1391-572E-6AE3ECAC4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3530" y="3123304"/>
            <a:ext cx="720220" cy="538784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400" b="1" dirty="0">
                <a:cs typeface="Arial" pitchFamily="34" charset="0"/>
              </a:rPr>
              <a:t>H</a:t>
            </a:r>
            <a:r>
              <a:rPr lang="en-US" sz="1400" b="1" baseline="-25000" dirty="0">
                <a:cs typeface="Arial" pitchFamily="34" charset="0"/>
              </a:rPr>
              <a:t>2</a:t>
            </a:r>
            <a:r>
              <a:rPr lang="en-US" sz="1400" b="1" dirty="0">
                <a:cs typeface="Arial" pitchFamily="34" charset="0"/>
              </a:rPr>
              <a:t>PO</a:t>
            </a:r>
            <a:r>
              <a:rPr lang="en-US" sz="1400" b="1" baseline="-25000" dirty="0">
                <a:cs typeface="Arial" pitchFamily="34" charset="0"/>
              </a:rPr>
              <a:t>4</a:t>
            </a:r>
            <a:r>
              <a:rPr lang="en-US" sz="1400" baseline="30000" dirty="0">
                <a:cs typeface="Arial" pitchFamily="34" charset="0"/>
              </a:rPr>
              <a:t>-</a:t>
            </a:r>
            <a:endParaRPr lang="en-US" sz="1400" dirty="0">
              <a:cs typeface="Arial" pitchFamily="34" charset="0"/>
            </a:endParaRPr>
          </a:p>
        </p:txBody>
      </p:sp>
      <p:sp>
        <p:nvSpPr>
          <p:cNvPr id="18" name="Oval 54">
            <a:extLst>
              <a:ext uri="{FF2B5EF4-FFF2-40B4-BE49-F238E27FC236}">
                <a16:creationId xmlns:a16="http://schemas.microsoft.com/office/drawing/2014/main" id="{6F0D5F96-8F86-0BBC-AE6A-BAD4A6487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8439" y="4141858"/>
            <a:ext cx="720220" cy="538784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400" b="1" dirty="0">
                <a:cs typeface="Arial" pitchFamily="34" charset="0"/>
              </a:rPr>
              <a:t>HPO</a:t>
            </a:r>
            <a:r>
              <a:rPr lang="en-US" sz="1400" b="1" baseline="-25000" dirty="0">
                <a:cs typeface="Arial" pitchFamily="34" charset="0"/>
              </a:rPr>
              <a:t>4</a:t>
            </a:r>
            <a:r>
              <a:rPr lang="en-US" sz="1400" b="1" baseline="30000" dirty="0">
                <a:cs typeface="Arial" pitchFamily="34" charset="0"/>
              </a:rPr>
              <a:t>2</a:t>
            </a:r>
            <a:r>
              <a:rPr lang="en-US" sz="1400" baseline="30000" dirty="0">
                <a:cs typeface="Arial" pitchFamily="34" charset="0"/>
              </a:rPr>
              <a:t>-</a:t>
            </a:r>
            <a:endParaRPr lang="en-US" sz="1400" dirty="0">
              <a:cs typeface="Arial" pitchFamily="34" charset="0"/>
            </a:endParaRPr>
          </a:p>
        </p:txBody>
      </p:sp>
      <p:sp>
        <p:nvSpPr>
          <p:cNvPr id="19" name="Oval 54">
            <a:extLst>
              <a:ext uri="{FF2B5EF4-FFF2-40B4-BE49-F238E27FC236}">
                <a16:creationId xmlns:a16="http://schemas.microsoft.com/office/drawing/2014/main" id="{706128B0-47B7-7155-676B-0C1D8455A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6706" y="3801118"/>
            <a:ext cx="720220" cy="538784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400" b="1" dirty="0">
                <a:cs typeface="Arial" pitchFamily="34" charset="0"/>
              </a:rPr>
              <a:t>H</a:t>
            </a:r>
            <a:r>
              <a:rPr lang="en-US" sz="1400" b="1" baseline="-25000" dirty="0">
                <a:cs typeface="Arial" pitchFamily="34" charset="0"/>
              </a:rPr>
              <a:t>2</a:t>
            </a:r>
            <a:r>
              <a:rPr lang="en-US" sz="1400" b="1" dirty="0">
                <a:cs typeface="Arial" pitchFamily="34" charset="0"/>
              </a:rPr>
              <a:t>PO</a:t>
            </a:r>
            <a:r>
              <a:rPr lang="en-US" sz="1400" b="1" baseline="-25000" dirty="0">
                <a:cs typeface="Arial" pitchFamily="34" charset="0"/>
              </a:rPr>
              <a:t>4</a:t>
            </a:r>
            <a:r>
              <a:rPr lang="en-US" sz="1400" baseline="30000" dirty="0">
                <a:cs typeface="Arial" pitchFamily="34" charset="0"/>
              </a:rPr>
              <a:t>-</a:t>
            </a:r>
            <a:endParaRPr lang="en-US" sz="1400" dirty="0">
              <a:cs typeface="Arial" pitchFamily="34" charset="0"/>
            </a:endParaRPr>
          </a:p>
        </p:txBody>
      </p:sp>
      <p:sp>
        <p:nvSpPr>
          <p:cNvPr id="20" name="Oval 57">
            <a:extLst>
              <a:ext uri="{FF2B5EF4-FFF2-40B4-BE49-F238E27FC236}">
                <a16:creationId xmlns:a16="http://schemas.microsoft.com/office/drawing/2014/main" id="{4FCA5C76-A6C5-D3D5-F906-9EA7BE119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2087" y="4172054"/>
            <a:ext cx="664909" cy="488653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400" b="1" dirty="0"/>
              <a:t>HCO</a:t>
            </a:r>
            <a:r>
              <a:rPr lang="en-US" sz="1400" b="1" baseline="-25000" dirty="0"/>
              <a:t>3</a:t>
            </a:r>
            <a:r>
              <a:rPr lang="en-US" sz="1400" b="1" baseline="30000" dirty="0"/>
              <a:t>-</a:t>
            </a:r>
            <a:endParaRPr lang="en-US" sz="1400" b="1" dirty="0"/>
          </a:p>
        </p:txBody>
      </p:sp>
      <p:sp>
        <p:nvSpPr>
          <p:cNvPr id="21" name="4 CuadroTexto">
            <a:extLst>
              <a:ext uri="{FF2B5EF4-FFF2-40B4-BE49-F238E27FC236}">
                <a16:creationId xmlns:a16="http://schemas.microsoft.com/office/drawing/2014/main" id="{7B670B6E-6BBA-7604-919B-43FC48D4F45D}"/>
              </a:ext>
            </a:extLst>
          </p:cNvPr>
          <p:cNvSpPr txBox="1"/>
          <p:nvPr/>
        </p:nvSpPr>
        <p:spPr>
          <a:xfrm>
            <a:off x="8139033" y="4751104"/>
            <a:ext cx="3397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/>
              <a:t>Principales especies iónicas en aguas residuales</a:t>
            </a:r>
          </a:p>
        </p:txBody>
      </p:sp>
      <p:sp>
        <p:nvSpPr>
          <p:cNvPr id="22" name="5 Rectángulo redondeado">
            <a:extLst>
              <a:ext uri="{FF2B5EF4-FFF2-40B4-BE49-F238E27FC236}">
                <a16:creationId xmlns:a16="http://schemas.microsoft.com/office/drawing/2014/main" id="{1A8FE0A6-8CC4-7D07-B0DD-2CD30E027DD0}"/>
              </a:ext>
            </a:extLst>
          </p:cNvPr>
          <p:cNvSpPr/>
          <p:nvPr/>
        </p:nvSpPr>
        <p:spPr>
          <a:xfrm>
            <a:off x="7770216" y="5172119"/>
            <a:ext cx="4098381" cy="1015663"/>
          </a:xfrm>
          <a:prstGeom prst="roundRect">
            <a:avLst/>
          </a:prstGeom>
          <a:noFill/>
          <a:ln w="12700">
            <a:solidFill>
              <a:schemeClr val="accent3">
                <a:lumMod val="50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AB1B40BB-E137-5EC3-66EC-338CD87EC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819" y="5402952"/>
            <a:ext cx="470966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s-E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Ineficiencia en la regeneración</a:t>
            </a:r>
          </a:p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s-E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Pérdida gradual de la capacidad </a:t>
            </a:r>
          </a:p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s-E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Baja selectividad hacia fosfato : especies competitivas</a:t>
            </a:r>
            <a:endParaRPr kumimoji="0" lang="es-CO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4" name="8 Rectángulo">
            <a:extLst>
              <a:ext uri="{FF2B5EF4-FFF2-40B4-BE49-F238E27FC236}">
                <a16:creationId xmlns:a16="http://schemas.microsoft.com/office/drawing/2014/main" id="{6410F6F1-1631-2F90-FA59-1DAA8E05836D}"/>
              </a:ext>
            </a:extLst>
          </p:cNvPr>
          <p:cNvSpPr/>
          <p:nvPr/>
        </p:nvSpPr>
        <p:spPr>
          <a:xfrm>
            <a:off x="2843819" y="2040642"/>
            <a:ext cx="462773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500" b="1" dirty="0">
                <a:ea typeface="Times New Roman" pitchFamily="18" charset="0"/>
                <a:cs typeface="Arial" pitchFamily="34" charset="0"/>
              </a:rPr>
              <a:t>Materiales naturales usados para adsorber fósforo</a:t>
            </a:r>
            <a:endParaRPr lang="es-CO" sz="1500" b="1" dirty="0">
              <a:cs typeface="Arial" pitchFamily="34" charset="0"/>
            </a:endParaRPr>
          </a:p>
        </p:txBody>
      </p:sp>
      <p:pic>
        <p:nvPicPr>
          <p:cNvPr id="25" name="Picture 3" descr="Imagen">
            <a:extLst>
              <a:ext uri="{FF2B5EF4-FFF2-40B4-BE49-F238E27FC236}">
                <a16:creationId xmlns:a16="http://schemas.microsoft.com/office/drawing/2014/main" id="{2C4F2885-ECAE-A33F-4AE3-0A6C4928F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367" y="2484312"/>
            <a:ext cx="2034319" cy="1204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6" name="12 Rectángulo">
            <a:extLst>
              <a:ext uri="{FF2B5EF4-FFF2-40B4-BE49-F238E27FC236}">
                <a16:creationId xmlns:a16="http://schemas.microsoft.com/office/drawing/2014/main" id="{0552CB3D-9179-7ABC-7E3F-D5740DB38441}"/>
              </a:ext>
            </a:extLst>
          </p:cNvPr>
          <p:cNvSpPr/>
          <p:nvPr/>
        </p:nvSpPr>
        <p:spPr>
          <a:xfrm>
            <a:off x="4421453" y="2411614"/>
            <a:ext cx="681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>
                <a:ea typeface="Times New Roman" pitchFamily="18" charset="0"/>
                <a:cs typeface="Arial" pitchFamily="34" charset="0"/>
              </a:rPr>
              <a:t>Arcillas </a:t>
            </a:r>
            <a:endParaRPr lang="es-CO" sz="1200" b="1" dirty="0"/>
          </a:p>
        </p:txBody>
      </p:sp>
      <p:sp>
        <p:nvSpPr>
          <p:cNvPr id="27" name="13 Rectángulo">
            <a:extLst>
              <a:ext uri="{FF2B5EF4-FFF2-40B4-BE49-F238E27FC236}">
                <a16:creationId xmlns:a16="http://schemas.microsoft.com/office/drawing/2014/main" id="{A06A0AB9-9ABB-C3D2-6BFD-7305183CBF2F}"/>
              </a:ext>
            </a:extLst>
          </p:cNvPr>
          <p:cNvSpPr/>
          <p:nvPr/>
        </p:nvSpPr>
        <p:spPr>
          <a:xfrm>
            <a:off x="5004059" y="3670984"/>
            <a:ext cx="6676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1200" b="1" dirty="0">
                <a:ea typeface="Times New Roman" pitchFamily="18" charset="0"/>
                <a:cs typeface="Arial" pitchFamily="34" charset="0"/>
              </a:rPr>
              <a:t>zeolitas</a:t>
            </a:r>
            <a:endParaRPr lang="es-CO" sz="1200" b="1" dirty="0"/>
          </a:p>
        </p:txBody>
      </p:sp>
      <p:sp>
        <p:nvSpPr>
          <p:cNvPr id="28" name="14 Rectángulo">
            <a:extLst>
              <a:ext uri="{FF2B5EF4-FFF2-40B4-BE49-F238E27FC236}">
                <a16:creationId xmlns:a16="http://schemas.microsoft.com/office/drawing/2014/main" id="{E683B844-A940-8DD6-B29C-665341230826}"/>
              </a:ext>
            </a:extLst>
          </p:cNvPr>
          <p:cNvSpPr/>
          <p:nvPr/>
        </p:nvSpPr>
        <p:spPr>
          <a:xfrm>
            <a:off x="3593968" y="4243273"/>
            <a:ext cx="27062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ES" sz="1500" dirty="0">
                <a:ea typeface="Times New Roman" pitchFamily="18" charset="0"/>
                <a:cs typeface="Arial" pitchFamily="34" charset="0"/>
              </a:rPr>
              <a:t>Baratos</a:t>
            </a:r>
          </a:p>
          <a:p>
            <a:pPr marL="285750" lvl="0" indent="-28575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ES" sz="1500" dirty="0">
                <a:ea typeface="Times New Roman" pitchFamily="18" charset="0"/>
                <a:cs typeface="Arial" pitchFamily="34" charset="0"/>
              </a:rPr>
              <a:t>Fácil adquisición</a:t>
            </a:r>
          </a:p>
        </p:txBody>
      </p:sp>
      <p:sp>
        <p:nvSpPr>
          <p:cNvPr id="29" name="15 Cerrar llave">
            <a:extLst>
              <a:ext uri="{FF2B5EF4-FFF2-40B4-BE49-F238E27FC236}">
                <a16:creationId xmlns:a16="http://schemas.microsoft.com/office/drawing/2014/main" id="{2685DED6-1033-1CC4-37B0-97F4D822F6E5}"/>
              </a:ext>
            </a:extLst>
          </p:cNvPr>
          <p:cNvSpPr/>
          <p:nvPr/>
        </p:nvSpPr>
        <p:spPr>
          <a:xfrm rot="5400000">
            <a:off x="4773741" y="2674112"/>
            <a:ext cx="312644" cy="2667145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30" name="62 Conector recto de flecha">
            <a:extLst>
              <a:ext uri="{FF2B5EF4-FFF2-40B4-BE49-F238E27FC236}">
                <a16:creationId xmlns:a16="http://schemas.microsoft.com/office/drawing/2014/main" id="{00FD23CB-D0C6-84BE-197A-9D766727CAEB}"/>
              </a:ext>
            </a:extLst>
          </p:cNvPr>
          <p:cNvCxnSpPr>
            <a:stCxn id="28" idx="2"/>
          </p:cNvCxnSpPr>
          <p:nvPr/>
        </p:nvCxnSpPr>
        <p:spPr>
          <a:xfrm>
            <a:off x="4947086" y="4797271"/>
            <a:ext cx="0" cy="5188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8191 Rectángulo">
            <a:extLst>
              <a:ext uri="{FF2B5EF4-FFF2-40B4-BE49-F238E27FC236}">
                <a16:creationId xmlns:a16="http://schemas.microsoft.com/office/drawing/2014/main" id="{2D78629C-F88E-C581-49BA-C82B20D6C978}"/>
              </a:ext>
            </a:extLst>
          </p:cNvPr>
          <p:cNvSpPr/>
          <p:nvPr/>
        </p:nvSpPr>
        <p:spPr>
          <a:xfrm>
            <a:off x="2966649" y="6468263"/>
            <a:ext cx="77260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Zeng</a:t>
            </a:r>
            <a:r>
              <a:rPr lang="en-US" sz="1100" dirty="0"/>
              <a:t>, L., X. Li, and J. Liu,.</a:t>
            </a:r>
            <a:r>
              <a:rPr lang="en-US" sz="1100" i="1" dirty="0"/>
              <a:t> </a:t>
            </a:r>
            <a:r>
              <a:rPr lang="en-US" sz="1100" dirty="0"/>
              <a:t>Water Research, 2004. </a:t>
            </a:r>
            <a:r>
              <a:rPr lang="en-US" sz="1100" b="1" dirty="0"/>
              <a:t>38</a:t>
            </a:r>
            <a:r>
              <a:rPr lang="en-US" sz="1100" dirty="0"/>
              <a:t>(5): p. 1318-1326</a:t>
            </a:r>
          </a:p>
          <a:p>
            <a:r>
              <a:rPr lang="en-US" sz="1100" dirty="0"/>
              <a:t>Yin, H., M. Kong, and C. Fan,</a:t>
            </a:r>
            <a:r>
              <a:rPr lang="en-US" sz="1100" i="1" dirty="0"/>
              <a:t>. </a:t>
            </a:r>
            <a:r>
              <a:rPr lang="en-US" sz="1100" dirty="0"/>
              <a:t>Water Research, 2013. </a:t>
            </a:r>
            <a:r>
              <a:rPr lang="en-US" sz="1100" b="1" dirty="0"/>
              <a:t>47</a:t>
            </a:r>
            <a:r>
              <a:rPr lang="en-US" sz="1100" dirty="0"/>
              <a:t>(13): p. 4247-4258  </a:t>
            </a:r>
            <a:endParaRPr lang="es-CO" sz="1100" dirty="0"/>
          </a:p>
        </p:txBody>
      </p:sp>
      <p:sp>
        <p:nvSpPr>
          <p:cNvPr id="32" name="Conector recto 3">
            <a:extLst>
              <a:ext uri="{FF2B5EF4-FFF2-40B4-BE49-F238E27FC236}">
                <a16:creationId xmlns:a16="http://schemas.microsoft.com/office/drawing/2014/main" id="{BDF40008-49D9-D42F-327B-88D2E0FB03F5}"/>
              </a:ext>
            </a:extLst>
          </p:cNvPr>
          <p:cNvSpPr/>
          <p:nvPr/>
        </p:nvSpPr>
        <p:spPr>
          <a:xfrm>
            <a:off x="8895151" y="2274559"/>
            <a:ext cx="1436563" cy="45578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10602"/>
                </a:lnTo>
                <a:lnTo>
                  <a:pt x="1436563" y="310602"/>
                </a:lnTo>
                <a:lnTo>
                  <a:pt x="1436563" y="455782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Conector recto 4">
            <a:extLst>
              <a:ext uri="{FF2B5EF4-FFF2-40B4-BE49-F238E27FC236}">
                <a16:creationId xmlns:a16="http://schemas.microsoft.com/office/drawing/2014/main" id="{D85C6EA2-6E32-3ED1-6D25-9105B3C7845B}"/>
              </a:ext>
            </a:extLst>
          </p:cNvPr>
          <p:cNvSpPr/>
          <p:nvPr/>
        </p:nvSpPr>
        <p:spPr>
          <a:xfrm>
            <a:off x="7458587" y="2274559"/>
            <a:ext cx="1436563" cy="45578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436563" y="0"/>
                </a:moveTo>
                <a:lnTo>
                  <a:pt x="1436563" y="310602"/>
                </a:lnTo>
                <a:lnTo>
                  <a:pt x="0" y="310602"/>
                </a:lnTo>
                <a:lnTo>
                  <a:pt x="0" y="455782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42 Rectángulo">
            <a:extLst>
              <a:ext uri="{FF2B5EF4-FFF2-40B4-BE49-F238E27FC236}">
                <a16:creationId xmlns:a16="http://schemas.microsoft.com/office/drawing/2014/main" id="{05C73C71-ACEE-9DD7-B798-FE71052A3BED}"/>
              </a:ext>
            </a:extLst>
          </p:cNvPr>
          <p:cNvSpPr/>
          <p:nvPr/>
        </p:nvSpPr>
        <p:spPr>
          <a:xfrm>
            <a:off x="4163909" y="4290600"/>
            <a:ext cx="4100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b="1" i="1" dirty="0" err="1">
                <a:solidFill>
                  <a:schemeClr val="tx2"/>
                </a:solidFill>
              </a:rPr>
              <a:t>Conc</a:t>
            </a:r>
            <a:r>
              <a:rPr lang="en-GB" b="1" i="1" dirty="0" err="1">
                <a:solidFill>
                  <a:schemeClr val="tx2"/>
                </a:solidFill>
              </a:rPr>
              <a:t>entración</a:t>
            </a:r>
            <a:r>
              <a:rPr lang="en-GB" b="1" i="1" dirty="0">
                <a:solidFill>
                  <a:schemeClr val="tx2"/>
                </a:solidFill>
              </a:rPr>
              <a:t>  de P en el </a:t>
            </a:r>
            <a:r>
              <a:rPr lang="en-GB" b="1" i="1" dirty="0" err="1">
                <a:solidFill>
                  <a:schemeClr val="tx2"/>
                </a:solidFill>
              </a:rPr>
              <a:t>lodo</a:t>
            </a:r>
            <a:r>
              <a:rPr lang="en-GB" b="1" i="1" dirty="0">
                <a:solidFill>
                  <a:schemeClr val="tx2"/>
                </a:solidFill>
              </a:rPr>
              <a:t> </a:t>
            </a:r>
            <a:r>
              <a:rPr lang="en-GB" b="1" i="1" dirty="0" err="1">
                <a:solidFill>
                  <a:schemeClr val="tx2"/>
                </a:solidFill>
              </a:rPr>
              <a:t>generado</a:t>
            </a:r>
            <a:endParaRPr lang="es-CO" dirty="0">
              <a:solidFill>
                <a:schemeClr val="tx2"/>
              </a:solidFill>
            </a:endParaRPr>
          </a:p>
        </p:txBody>
      </p:sp>
      <p:sp>
        <p:nvSpPr>
          <p:cNvPr id="35" name="Conector recto 3">
            <a:extLst>
              <a:ext uri="{FF2B5EF4-FFF2-40B4-BE49-F238E27FC236}">
                <a16:creationId xmlns:a16="http://schemas.microsoft.com/office/drawing/2014/main" id="{4722EA39-88A9-F391-7842-736A55AD5EDB}"/>
              </a:ext>
            </a:extLst>
          </p:cNvPr>
          <p:cNvSpPr/>
          <p:nvPr/>
        </p:nvSpPr>
        <p:spPr>
          <a:xfrm>
            <a:off x="6018157" y="2272822"/>
            <a:ext cx="1436563" cy="45578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10602"/>
                </a:lnTo>
                <a:lnTo>
                  <a:pt x="1436563" y="310602"/>
                </a:lnTo>
                <a:lnTo>
                  <a:pt x="1436563" y="455782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Conector recto 4">
            <a:extLst>
              <a:ext uri="{FF2B5EF4-FFF2-40B4-BE49-F238E27FC236}">
                <a16:creationId xmlns:a16="http://schemas.microsoft.com/office/drawing/2014/main" id="{F1B95731-5356-355A-4AC3-09025AA9DE91}"/>
              </a:ext>
            </a:extLst>
          </p:cNvPr>
          <p:cNvSpPr/>
          <p:nvPr/>
        </p:nvSpPr>
        <p:spPr>
          <a:xfrm>
            <a:off x="4581593" y="2272821"/>
            <a:ext cx="1436563" cy="158720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436563" y="0"/>
                </a:moveTo>
                <a:lnTo>
                  <a:pt x="1436563" y="310602"/>
                </a:lnTo>
                <a:lnTo>
                  <a:pt x="0" y="310602"/>
                </a:lnTo>
                <a:lnTo>
                  <a:pt x="0" y="455782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49 Rectángulo redondeado">
            <a:extLst>
              <a:ext uri="{FF2B5EF4-FFF2-40B4-BE49-F238E27FC236}">
                <a16:creationId xmlns:a16="http://schemas.microsoft.com/office/drawing/2014/main" id="{ACFD53C5-43D6-4793-075E-132AD5FD5500}"/>
              </a:ext>
            </a:extLst>
          </p:cNvPr>
          <p:cNvSpPr/>
          <p:nvPr/>
        </p:nvSpPr>
        <p:spPr>
          <a:xfrm>
            <a:off x="4801433" y="1277675"/>
            <a:ext cx="5051155" cy="896344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8" name="52 Grupo">
            <a:extLst>
              <a:ext uri="{FF2B5EF4-FFF2-40B4-BE49-F238E27FC236}">
                <a16:creationId xmlns:a16="http://schemas.microsoft.com/office/drawing/2014/main" id="{D4E60F4F-3FB1-C0C4-D3D5-DAADFCACE834}"/>
              </a:ext>
            </a:extLst>
          </p:cNvPr>
          <p:cNvGrpSpPr/>
          <p:nvPr/>
        </p:nvGrpSpPr>
        <p:grpSpPr>
          <a:xfrm>
            <a:off x="4975561" y="1443097"/>
            <a:ext cx="5093051" cy="752976"/>
            <a:chOff x="2830338" y="166208"/>
            <a:chExt cx="1567160" cy="995146"/>
          </a:xfrm>
        </p:grpSpPr>
        <p:sp>
          <p:nvSpPr>
            <p:cNvPr id="39" name="56 Rectángulo redondeado">
              <a:extLst>
                <a:ext uri="{FF2B5EF4-FFF2-40B4-BE49-F238E27FC236}">
                  <a16:creationId xmlns:a16="http://schemas.microsoft.com/office/drawing/2014/main" id="{122DB66D-DB8A-31C7-EE0F-B707E4D0F609}"/>
                </a:ext>
              </a:extLst>
            </p:cNvPr>
            <p:cNvSpPr/>
            <p:nvPr/>
          </p:nvSpPr>
          <p:spPr>
            <a:xfrm>
              <a:off x="2830338" y="166208"/>
              <a:ext cx="1567160" cy="99514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58 Rectángulo">
              <a:extLst>
                <a:ext uri="{FF2B5EF4-FFF2-40B4-BE49-F238E27FC236}">
                  <a16:creationId xmlns:a16="http://schemas.microsoft.com/office/drawing/2014/main" id="{6A6857A7-5987-3345-0DF8-21803BDF2BB7}"/>
                </a:ext>
              </a:extLst>
            </p:cNvPr>
            <p:cNvSpPr/>
            <p:nvPr/>
          </p:nvSpPr>
          <p:spPr>
            <a:xfrm>
              <a:off x="2859485" y="195355"/>
              <a:ext cx="1508866" cy="9368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O" sz="3500" kern="1200"/>
            </a:p>
          </p:txBody>
        </p:sp>
      </p:grpSp>
      <p:sp>
        <p:nvSpPr>
          <p:cNvPr id="41" name="59 Rectángulo redondeado">
            <a:extLst>
              <a:ext uri="{FF2B5EF4-FFF2-40B4-BE49-F238E27FC236}">
                <a16:creationId xmlns:a16="http://schemas.microsoft.com/office/drawing/2014/main" id="{AED7DEFB-C12F-C4E7-643E-A89A3D28A57F}"/>
              </a:ext>
            </a:extLst>
          </p:cNvPr>
          <p:cNvSpPr/>
          <p:nvPr/>
        </p:nvSpPr>
        <p:spPr>
          <a:xfrm>
            <a:off x="3798013" y="2757968"/>
            <a:ext cx="1567160" cy="99514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2" name="61 Grupo">
            <a:extLst>
              <a:ext uri="{FF2B5EF4-FFF2-40B4-BE49-F238E27FC236}">
                <a16:creationId xmlns:a16="http://schemas.microsoft.com/office/drawing/2014/main" id="{6A4B2C06-91B5-BEB8-DB9A-072188C2FC95}"/>
              </a:ext>
            </a:extLst>
          </p:cNvPr>
          <p:cNvGrpSpPr/>
          <p:nvPr/>
        </p:nvGrpSpPr>
        <p:grpSpPr>
          <a:xfrm>
            <a:off x="4001289" y="3202982"/>
            <a:ext cx="1567160" cy="995146"/>
            <a:chOff x="1393775" y="1617137"/>
            <a:chExt cx="1567160" cy="995146"/>
          </a:xfrm>
        </p:grpSpPr>
        <p:sp>
          <p:nvSpPr>
            <p:cNvPr id="43" name="63 Rectángulo redondeado">
              <a:extLst>
                <a:ext uri="{FF2B5EF4-FFF2-40B4-BE49-F238E27FC236}">
                  <a16:creationId xmlns:a16="http://schemas.microsoft.com/office/drawing/2014/main" id="{18B74BF2-70DE-F96D-A490-DCE318463F5C}"/>
                </a:ext>
              </a:extLst>
            </p:cNvPr>
            <p:cNvSpPr/>
            <p:nvPr/>
          </p:nvSpPr>
          <p:spPr>
            <a:xfrm>
              <a:off x="1393775" y="1617137"/>
              <a:ext cx="1567160" cy="99514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64 Rectángulo">
              <a:extLst>
                <a:ext uri="{FF2B5EF4-FFF2-40B4-BE49-F238E27FC236}">
                  <a16:creationId xmlns:a16="http://schemas.microsoft.com/office/drawing/2014/main" id="{C685C397-BF7A-4F1B-9448-D936BEF77E65}"/>
                </a:ext>
              </a:extLst>
            </p:cNvPr>
            <p:cNvSpPr/>
            <p:nvPr/>
          </p:nvSpPr>
          <p:spPr>
            <a:xfrm>
              <a:off x="1422922" y="1646284"/>
              <a:ext cx="1508866" cy="9368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O" sz="3500" kern="1200"/>
            </a:p>
          </p:txBody>
        </p:sp>
      </p:grpSp>
      <p:sp>
        <p:nvSpPr>
          <p:cNvPr id="45" name="65 Rectángulo">
            <a:extLst>
              <a:ext uri="{FF2B5EF4-FFF2-40B4-BE49-F238E27FC236}">
                <a16:creationId xmlns:a16="http://schemas.microsoft.com/office/drawing/2014/main" id="{C8A8B021-0CB6-E3AC-44A7-1E0D40409D96}"/>
              </a:ext>
            </a:extLst>
          </p:cNvPr>
          <p:cNvSpPr/>
          <p:nvPr/>
        </p:nvSpPr>
        <p:spPr>
          <a:xfrm>
            <a:off x="5005006" y="1533832"/>
            <a:ext cx="49915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700" b="1" dirty="0"/>
              <a:t>MÉTODOS DE REMOCIÓN DE FÓSFORO EN AGUAS RESIDUALES</a:t>
            </a:r>
          </a:p>
        </p:txBody>
      </p:sp>
      <p:sp>
        <p:nvSpPr>
          <p:cNvPr id="46" name="66 CuadroTexto">
            <a:extLst>
              <a:ext uri="{FF2B5EF4-FFF2-40B4-BE49-F238E27FC236}">
                <a16:creationId xmlns:a16="http://schemas.microsoft.com/office/drawing/2014/main" id="{F81AAB98-7550-16F5-563E-1CBB41581449}"/>
              </a:ext>
            </a:extLst>
          </p:cNvPr>
          <p:cNvSpPr txBox="1"/>
          <p:nvPr/>
        </p:nvSpPr>
        <p:spPr>
          <a:xfrm>
            <a:off x="4030436" y="2782660"/>
            <a:ext cx="1149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</a:rPr>
              <a:t>BIOLÓGICO</a:t>
            </a:r>
          </a:p>
        </p:txBody>
      </p:sp>
      <p:sp>
        <p:nvSpPr>
          <p:cNvPr id="47" name="67 Rectángulo">
            <a:extLst>
              <a:ext uri="{FF2B5EF4-FFF2-40B4-BE49-F238E27FC236}">
                <a16:creationId xmlns:a16="http://schemas.microsoft.com/office/drawing/2014/main" id="{ACCEE8E9-B945-6339-A57B-94B7F9CB9EDC}"/>
              </a:ext>
            </a:extLst>
          </p:cNvPr>
          <p:cNvSpPr/>
          <p:nvPr/>
        </p:nvSpPr>
        <p:spPr>
          <a:xfrm>
            <a:off x="3947933" y="3190016"/>
            <a:ext cx="16901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500" dirty="0"/>
              <a:t>Eliminación biológica mejorada de fosfato </a:t>
            </a:r>
          </a:p>
          <a:p>
            <a:pPr algn="ctr"/>
            <a:r>
              <a:rPr lang="es-ES" sz="1500" b="1" dirty="0"/>
              <a:t>80 % - 90 % P</a:t>
            </a:r>
          </a:p>
        </p:txBody>
      </p:sp>
      <p:sp>
        <p:nvSpPr>
          <p:cNvPr id="48" name="68 Rectángulo redondeado">
            <a:extLst>
              <a:ext uri="{FF2B5EF4-FFF2-40B4-BE49-F238E27FC236}">
                <a16:creationId xmlns:a16="http://schemas.microsoft.com/office/drawing/2014/main" id="{9A02A648-8D23-EA78-F7B0-90B76FABE0B7}"/>
              </a:ext>
            </a:extLst>
          </p:cNvPr>
          <p:cNvSpPr/>
          <p:nvPr/>
        </p:nvSpPr>
        <p:spPr>
          <a:xfrm>
            <a:off x="6684237" y="2765519"/>
            <a:ext cx="1567160" cy="99514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9" name="69 Grupo">
            <a:extLst>
              <a:ext uri="{FF2B5EF4-FFF2-40B4-BE49-F238E27FC236}">
                <a16:creationId xmlns:a16="http://schemas.microsoft.com/office/drawing/2014/main" id="{1AF8D31F-2B8B-F208-3015-A58951B8178C}"/>
              </a:ext>
            </a:extLst>
          </p:cNvPr>
          <p:cNvGrpSpPr/>
          <p:nvPr/>
        </p:nvGrpSpPr>
        <p:grpSpPr>
          <a:xfrm>
            <a:off x="6887513" y="3210533"/>
            <a:ext cx="1567160" cy="995146"/>
            <a:chOff x="1393775" y="1617137"/>
            <a:chExt cx="1567160" cy="995146"/>
          </a:xfrm>
        </p:grpSpPr>
        <p:sp>
          <p:nvSpPr>
            <p:cNvPr id="50" name="70 Rectángulo redondeado">
              <a:extLst>
                <a:ext uri="{FF2B5EF4-FFF2-40B4-BE49-F238E27FC236}">
                  <a16:creationId xmlns:a16="http://schemas.microsoft.com/office/drawing/2014/main" id="{27DA78E0-B36D-68F0-7C74-B2C40C288AA1}"/>
                </a:ext>
              </a:extLst>
            </p:cNvPr>
            <p:cNvSpPr/>
            <p:nvPr/>
          </p:nvSpPr>
          <p:spPr>
            <a:xfrm>
              <a:off x="1393775" y="1617137"/>
              <a:ext cx="1567160" cy="99514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71 Rectángulo">
              <a:extLst>
                <a:ext uri="{FF2B5EF4-FFF2-40B4-BE49-F238E27FC236}">
                  <a16:creationId xmlns:a16="http://schemas.microsoft.com/office/drawing/2014/main" id="{6A9F10FB-3E36-B8E3-D620-AD3C01DC91CD}"/>
                </a:ext>
              </a:extLst>
            </p:cNvPr>
            <p:cNvSpPr/>
            <p:nvPr/>
          </p:nvSpPr>
          <p:spPr>
            <a:xfrm>
              <a:off x="1422922" y="1646284"/>
              <a:ext cx="1508866" cy="9368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O" sz="3500" kern="1200"/>
            </a:p>
          </p:txBody>
        </p:sp>
      </p:grpSp>
      <p:sp>
        <p:nvSpPr>
          <p:cNvPr id="52" name="72 CuadroTexto">
            <a:extLst>
              <a:ext uri="{FF2B5EF4-FFF2-40B4-BE49-F238E27FC236}">
                <a16:creationId xmlns:a16="http://schemas.microsoft.com/office/drawing/2014/main" id="{C58F0051-1603-99DE-CB09-57B13CD32A1E}"/>
              </a:ext>
            </a:extLst>
          </p:cNvPr>
          <p:cNvSpPr txBox="1"/>
          <p:nvPr/>
        </p:nvSpPr>
        <p:spPr>
          <a:xfrm>
            <a:off x="6984467" y="2790211"/>
            <a:ext cx="995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</a:rPr>
              <a:t>QUÍMICO</a:t>
            </a:r>
          </a:p>
        </p:txBody>
      </p:sp>
      <p:sp>
        <p:nvSpPr>
          <p:cNvPr id="53" name="73 Rectángulo">
            <a:extLst>
              <a:ext uri="{FF2B5EF4-FFF2-40B4-BE49-F238E27FC236}">
                <a16:creationId xmlns:a16="http://schemas.microsoft.com/office/drawing/2014/main" id="{179F493F-04B6-87C8-3E7C-590F7A136353}"/>
              </a:ext>
            </a:extLst>
          </p:cNvPr>
          <p:cNvSpPr/>
          <p:nvPr/>
        </p:nvSpPr>
        <p:spPr>
          <a:xfrm>
            <a:off x="6794308" y="3262024"/>
            <a:ext cx="169012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500" dirty="0"/>
              <a:t>Remueve  formas inorgánicas del fosfato (Al</a:t>
            </a:r>
            <a:r>
              <a:rPr lang="es-ES" sz="1500" baseline="30000" dirty="0"/>
              <a:t>3+</a:t>
            </a:r>
            <a:r>
              <a:rPr lang="es-ES" sz="1500" dirty="0"/>
              <a:t>, Fe</a:t>
            </a:r>
            <a:r>
              <a:rPr lang="es-ES" sz="1500" baseline="30000" dirty="0"/>
              <a:t>3+</a:t>
            </a:r>
            <a:r>
              <a:rPr lang="es-ES" sz="1500" dirty="0"/>
              <a:t>)</a:t>
            </a:r>
          </a:p>
        </p:txBody>
      </p:sp>
      <p:sp>
        <p:nvSpPr>
          <p:cNvPr id="54" name="74 Rectángulo redondeado">
            <a:extLst>
              <a:ext uri="{FF2B5EF4-FFF2-40B4-BE49-F238E27FC236}">
                <a16:creationId xmlns:a16="http://schemas.microsoft.com/office/drawing/2014/main" id="{EFBF3365-7841-3BA5-4789-5A5832A7F6ED}"/>
              </a:ext>
            </a:extLst>
          </p:cNvPr>
          <p:cNvSpPr/>
          <p:nvPr/>
        </p:nvSpPr>
        <p:spPr>
          <a:xfrm>
            <a:off x="9564557" y="2757968"/>
            <a:ext cx="1567160" cy="99514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5" name="75 CuadroTexto">
            <a:extLst>
              <a:ext uri="{FF2B5EF4-FFF2-40B4-BE49-F238E27FC236}">
                <a16:creationId xmlns:a16="http://schemas.microsoft.com/office/drawing/2014/main" id="{4114473D-E720-89F0-4791-E832A3515C35}"/>
              </a:ext>
            </a:extLst>
          </p:cNvPr>
          <p:cNvSpPr txBox="1"/>
          <p:nvPr/>
        </p:nvSpPr>
        <p:spPr>
          <a:xfrm>
            <a:off x="9776367" y="2817341"/>
            <a:ext cx="1228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</a:rPr>
              <a:t>ADSORCIÓN</a:t>
            </a:r>
          </a:p>
        </p:txBody>
      </p:sp>
      <p:grpSp>
        <p:nvGrpSpPr>
          <p:cNvPr id="56" name="76 Grupo">
            <a:extLst>
              <a:ext uri="{FF2B5EF4-FFF2-40B4-BE49-F238E27FC236}">
                <a16:creationId xmlns:a16="http://schemas.microsoft.com/office/drawing/2014/main" id="{D6A72EB2-6511-2B8D-4CD8-E443925A2D50}"/>
              </a:ext>
            </a:extLst>
          </p:cNvPr>
          <p:cNvGrpSpPr/>
          <p:nvPr/>
        </p:nvGrpSpPr>
        <p:grpSpPr>
          <a:xfrm>
            <a:off x="9767833" y="3210533"/>
            <a:ext cx="1567160" cy="995146"/>
            <a:chOff x="1393775" y="1617137"/>
            <a:chExt cx="1567160" cy="995146"/>
          </a:xfrm>
        </p:grpSpPr>
        <p:sp>
          <p:nvSpPr>
            <p:cNvPr id="57" name="77 Rectángulo redondeado">
              <a:extLst>
                <a:ext uri="{FF2B5EF4-FFF2-40B4-BE49-F238E27FC236}">
                  <a16:creationId xmlns:a16="http://schemas.microsoft.com/office/drawing/2014/main" id="{4B56EE3E-A180-8EED-8655-0CF663DA9CCF}"/>
                </a:ext>
              </a:extLst>
            </p:cNvPr>
            <p:cNvSpPr/>
            <p:nvPr/>
          </p:nvSpPr>
          <p:spPr>
            <a:xfrm>
              <a:off x="1393775" y="1617137"/>
              <a:ext cx="1567160" cy="99514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8" name="78 Rectángulo">
              <a:extLst>
                <a:ext uri="{FF2B5EF4-FFF2-40B4-BE49-F238E27FC236}">
                  <a16:creationId xmlns:a16="http://schemas.microsoft.com/office/drawing/2014/main" id="{BA35A5AC-8FBC-21C2-6C90-C3A0CE430160}"/>
                </a:ext>
              </a:extLst>
            </p:cNvPr>
            <p:cNvSpPr/>
            <p:nvPr/>
          </p:nvSpPr>
          <p:spPr>
            <a:xfrm>
              <a:off x="1422922" y="1646284"/>
              <a:ext cx="1508866" cy="9368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O" sz="3500" kern="1200"/>
            </a:p>
          </p:txBody>
        </p:sp>
      </p:grpSp>
      <p:sp>
        <p:nvSpPr>
          <p:cNvPr id="59" name="79 Rectángulo">
            <a:extLst>
              <a:ext uri="{FF2B5EF4-FFF2-40B4-BE49-F238E27FC236}">
                <a16:creationId xmlns:a16="http://schemas.microsoft.com/office/drawing/2014/main" id="{902617B3-0E40-2C3F-6DBC-F9D623D18746}"/>
              </a:ext>
            </a:extLst>
          </p:cNvPr>
          <p:cNvSpPr/>
          <p:nvPr/>
        </p:nvSpPr>
        <p:spPr>
          <a:xfrm>
            <a:off x="9636565" y="3262024"/>
            <a:ext cx="180630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1500" dirty="0">
                <a:ea typeface="Times New Roman" pitchFamily="18" charset="0"/>
                <a:cs typeface="Arial" pitchFamily="34" charset="0"/>
              </a:rPr>
              <a:t>Técnica útil y eficiente – Intercambio iónico</a:t>
            </a:r>
          </a:p>
        </p:txBody>
      </p:sp>
      <p:sp>
        <p:nvSpPr>
          <p:cNvPr id="60" name="82 Rectángulo">
            <a:extLst>
              <a:ext uri="{FF2B5EF4-FFF2-40B4-BE49-F238E27FC236}">
                <a16:creationId xmlns:a16="http://schemas.microsoft.com/office/drawing/2014/main" id="{44F962D2-2B6F-70B3-8975-7E32817C68F5}"/>
              </a:ext>
            </a:extLst>
          </p:cNvPr>
          <p:cNvSpPr/>
          <p:nvPr/>
        </p:nvSpPr>
        <p:spPr>
          <a:xfrm>
            <a:off x="2960959" y="6426438"/>
            <a:ext cx="66756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Zuthi</a:t>
            </a:r>
            <a:r>
              <a:rPr lang="en-US" sz="1100" dirty="0"/>
              <a:t>, M.F.R., et al., </a:t>
            </a:r>
            <a:r>
              <a:rPr lang="en-US" sz="1100" dirty="0" err="1"/>
              <a:t>Bioresource</a:t>
            </a:r>
            <a:r>
              <a:rPr lang="en-US" sz="1100" dirty="0"/>
              <a:t> Technology, 2013 </a:t>
            </a:r>
            <a:r>
              <a:rPr lang="en-US" sz="1100" b="1" dirty="0"/>
              <a:t>(139)</a:t>
            </a:r>
            <a:r>
              <a:rPr lang="en-US" sz="1100" dirty="0"/>
              <a:t>: P. 363-374</a:t>
            </a:r>
          </a:p>
          <a:p>
            <a:r>
              <a:rPr lang="en-US" sz="1100" dirty="0"/>
              <a:t>Zhang, Z., et al., Chinese Journal of Chemical Engineering, 2013, </a:t>
            </a:r>
            <a:r>
              <a:rPr lang="en-US" sz="1100" b="1" dirty="0"/>
              <a:t>21</a:t>
            </a:r>
            <a:r>
              <a:rPr lang="en-US" sz="1100" dirty="0"/>
              <a:t>(5): p. 564-568. </a:t>
            </a:r>
            <a:endParaRPr lang="es-CO" sz="1100" dirty="0"/>
          </a:p>
        </p:txBody>
      </p:sp>
      <p:pic>
        <p:nvPicPr>
          <p:cNvPr id="61" name="Picture 2" descr="http://www.lenntech.com/images/zeolite3.jpg">
            <a:extLst>
              <a:ext uri="{FF2B5EF4-FFF2-40B4-BE49-F238E27FC236}">
                <a16:creationId xmlns:a16="http://schemas.microsoft.com/office/drawing/2014/main" id="{EC081864-7AE4-F6CE-5B59-FE503D3D7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9" t="2797" r="12361" b="5022"/>
          <a:stretch/>
        </p:blipFill>
        <p:spPr bwMode="auto">
          <a:xfrm>
            <a:off x="5177260" y="2691540"/>
            <a:ext cx="1194951" cy="1040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076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0.71822 -0.2557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11" y="-1280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0.72292 -0.2268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46" y="-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 animBg="1"/>
      <p:bldP spid="23" grpId="0"/>
      <p:bldP spid="24" grpId="0"/>
      <p:bldP spid="26" grpId="0"/>
      <p:bldP spid="27" grpId="0"/>
      <p:bldP spid="28" grpId="0"/>
      <p:bldP spid="29" grpId="0" animBg="1"/>
      <p:bldP spid="31" grpId="0"/>
      <p:bldP spid="34" grpId="0"/>
      <p:bldP spid="34" grpId="1"/>
      <p:bldP spid="45" grpId="0"/>
      <p:bldP spid="46" grpId="0"/>
      <p:bldP spid="47" grpId="0"/>
      <p:bldP spid="52" grpId="0"/>
      <p:bldP spid="53" grpId="0"/>
      <p:bldP spid="55" grpId="0"/>
      <p:bldP spid="59" grpId="0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A37057AA-BB36-4C03-BF5F-CC930A70ED3F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423593" y="3068961"/>
            <a:ext cx="5214315" cy="140038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CO" sz="1700" b="1" i="1" u="sng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ea typeface="Times New Roman" pitchFamily="18" charset="0"/>
                <a:cs typeface="Arial" pitchFamily="34" charset="0"/>
              </a:rPr>
              <a:t>    PROPIEDADES:</a:t>
            </a:r>
          </a:p>
          <a:p>
            <a:pPr marL="171450" indent="-17145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CO" sz="1700" b="1" i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ea typeface="Times New Roman" pitchFamily="18" charset="0"/>
                <a:cs typeface="Arial" pitchFamily="34" charset="0"/>
              </a:rPr>
              <a:t>Alta selectividad hacia la remoción de fósforo</a:t>
            </a:r>
          </a:p>
          <a:p>
            <a:pPr marL="171450" indent="-17145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CO" sz="1700" b="1" i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ea typeface="Times New Roman" pitchFamily="18" charset="0"/>
                <a:cs typeface="Arial" pitchFamily="34" charset="0"/>
              </a:rPr>
              <a:t>Reversibilidad en el proceso de adsorción y posibilidad para recuperar el fósforo adsorbido</a:t>
            </a:r>
          </a:p>
          <a:p>
            <a:pPr marL="171450" indent="-17145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CO" sz="1700" b="1" i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ea typeface="Times New Roman" pitchFamily="18" charset="0"/>
                <a:cs typeface="Arial" pitchFamily="34" charset="0"/>
              </a:rPr>
              <a:t>Tiempo de vida media prolongado</a:t>
            </a:r>
          </a:p>
        </p:txBody>
      </p:sp>
      <p:grpSp>
        <p:nvGrpSpPr>
          <p:cNvPr id="5" name="96 Grupo">
            <a:extLst>
              <a:ext uri="{FF2B5EF4-FFF2-40B4-BE49-F238E27FC236}">
                <a16:creationId xmlns:a16="http://schemas.microsoft.com/office/drawing/2014/main" id="{8A43724D-045E-4DBC-B1AF-E8A711E26DC4}"/>
              </a:ext>
            </a:extLst>
          </p:cNvPr>
          <p:cNvGrpSpPr/>
          <p:nvPr/>
        </p:nvGrpSpPr>
        <p:grpSpPr>
          <a:xfrm>
            <a:off x="1805260" y="3012522"/>
            <a:ext cx="2095023" cy="838009"/>
            <a:chOff x="3999342" y="2763996"/>
            <a:chExt cx="2095023" cy="838009"/>
          </a:xfrm>
        </p:grpSpPr>
        <p:sp>
          <p:nvSpPr>
            <p:cNvPr id="6" name="97 Cheurón">
              <a:extLst>
                <a:ext uri="{FF2B5EF4-FFF2-40B4-BE49-F238E27FC236}">
                  <a16:creationId xmlns:a16="http://schemas.microsoft.com/office/drawing/2014/main" id="{BAAA6880-E618-46FF-BC4D-DF93478921F2}"/>
                </a:ext>
              </a:extLst>
            </p:cNvPr>
            <p:cNvSpPr/>
            <p:nvPr/>
          </p:nvSpPr>
          <p:spPr>
            <a:xfrm>
              <a:off x="3999342" y="2763996"/>
              <a:ext cx="2095023" cy="838009"/>
            </a:xfrm>
            <a:prstGeom prst="chevron">
              <a:avLst/>
            </a:pr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Cheurón 8">
              <a:extLst>
                <a:ext uri="{FF2B5EF4-FFF2-40B4-BE49-F238E27FC236}">
                  <a16:creationId xmlns:a16="http://schemas.microsoft.com/office/drawing/2014/main" id="{FD63605A-68E3-4B7E-8542-039DB72487B4}"/>
                </a:ext>
              </a:extLst>
            </p:cNvPr>
            <p:cNvSpPr/>
            <p:nvPr/>
          </p:nvSpPr>
          <p:spPr>
            <a:xfrm>
              <a:off x="4418347" y="2763996"/>
              <a:ext cx="1257014" cy="8380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180" tIns="21590" rIns="0" bIns="21590" numCol="1" spcCol="1270" anchor="ctr" anchorCtr="0">
              <a:noAutofit/>
            </a:bodyPr>
            <a:lstStyle/>
            <a:p>
              <a:pPr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O" sz="3400"/>
            </a:p>
          </p:txBody>
        </p:sp>
      </p:grpSp>
      <p:cxnSp>
        <p:nvCxnSpPr>
          <p:cNvPr id="8" name="32 Conector recto">
            <a:extLst>
              <a:ext uri="{FF2B5EF4-FFF2-40B4-BE49-F238E27FC236}">
                <a16:creationId xmlns:a16="http://schemas.microsoft.com/office/drawing/2014/main" id="{F617F362-8822-48DE-9252-D282A618220A}"/>
              </a:ext>
            </a:extLst>
          </p:cNvPr>
          <p:cNvCxnSpPr/>
          <p:nvPr/>
        </p:nvCxnSpPr>
        <p:spPr>
          <a:xfrm flipV="1">
            <a:off x="7382939" y="3003301"/>
            <a:ext cx="0" cy="377608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1 Marcador de número de diapositiva">
            <a:extLst>
              <a:ext uri="{FF2B5EF4-FFF2-40B4-BE49-F238E27FC236}">
                <a16:creationId xmlns:a16="http://schemas.microsoft.com/office/drawing/2014/main" id="{FF93642B-9638-43FB-80B1-895ABA41D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374DCE2-555D-42D4-8AFA-6509732ABFED}" type="slidenum">
              <a:rPr lang="es-CO" smtClean="0"/>
              <a:t>6</a:t>
            </a:fld>
            <a:endParaRPr lang="es-CO" dirty="0"/>
          </a:p>
        </p:txBody>
      </p:sp>
      <p:sp>
        <p:nvSpPr>
          <p:cNvPr id="10" name="20 Rectángulo">
            <a:extLst>
              <a:ext uri="{FF2B5EF4-FFF2-40B4-BE49-F238E27FC236}">
                <a16:creationId xmlns:a16="http://schemas.microsoft.com/office/drawing/2014/main" id="{BF94DC76-7052-42AE-89F0-8DDCA918923D}"/>
              </a:ext>
            </a:extLst>
          </p:cNvPr>
          <p:cNvSpPr/>
          <p:nvPr/>
        </p:nvSpPr>
        <p:spPr>
          <a:xfrm>
            <a:off x="2115496" y="2643262"/>
            <a:ext cx="83221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1500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Resinas</a:t>
            </a:r>
          </a:p>
        </p:txBody>
      </p:sp>
      <p:sp>
        <p:nvSpPr>
          <p:cNvPr id="11" name="Rectangle 85">
            <a:extLst>
              <a:ext uri="{FF2B5EF4-FFF2-40B4-BE49-F238E27FC236}">
                <a16:creationId xmlns:a16="http://schemas.microsoft.com/office/drawing/2014/main" id="{6CBB0C98-1374-4C31-B52D-A8BD32F25D81}"/>
              </a:ext>
            </a:extLst>
          </p:cNvPr>
          <p:cNvSpPr/>
          <p:nvPr/>
        </p:nvSpPr>
        <p:spPr>
          <a:xfrm>
            <a:off x="3883775" y="1421338"/>
            <a:ext cx="4364065" cy="1015663"/>
          </a:xfrm>
          <a:prstGeom prst="rect">
            <a:avLst/>
          </a:prstGeom>
          <a:ln w="3175"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500" dirty="0">
                <a:latin typeface="Franklin Gothic Book" panose="020B0503020102020204" pitchFamily="34" charset="0"/>
              </a:rPr>
              <a:t>Propiedades físicas necesarias para soportar las presiones  mecánicas en un entorno operativo </a:t>
            </a:r>
          </a:p>
          <a:p>
            <a:pPr algn="ctr"/>
            <a:r>
              <a:rPr lang="es-ES" sz="1500" dirty="0">
                <a:latin typeface="Franklin Gothic Book" panose="020B0503020102020204" pitchFamily="34" charset="0"/>
              </a:rPr>
              <a:t>(soportan muchos ciclos de adsorción / regeneración)</a:t>
            </a:r>
            <a:endParaRPr lang="en-GB" sz="1500" dirty="0">
              <a:latin typeface="Franklin Gothic Book" panose="020B0503020102020204" pitchFamily="34" charset="0"/>
            </a:endParaRPr>
          </a:p>
        </p:txBody>
      </p:sp>
      <p:sp>
        <p:nvSpPr>
          <p:cNvPr id="12" name="Rectangle 97">
            <a:extLst>
              <a:ext uri="{FF2B5EF4-FFF2-40B4-BE49-F238E27FC236}">
                <a16:creationId xmlns:a16="http://schemas.microsoft.com/office/drawing/2014/main" id="{4DD2E951-4170-488C-951B-FDD78451F9A8}"/>
              </a:ext>
            </a:extLst>
          </p:cNvPr>
          <p:cNvSpPr/>
          <p:nvPr/>
        </p:nvSpPr>
        <p:spPr>
          <a:xfrm>
            <a:off x="8181624" y="987077"/>
            <a:ext cx="22348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ctr">
              <a:defRPr/>
            </a:pPr>
            <a:r>
              <a:rPr lang="es-ES" sz="1500" b="1" dirty="0"/>
              <a:t>Baja selectividad hacia el fosfato</a:t>
            </a:r>
          </a:p>
        </p:txBody>
      </p:sp>
      <p:sp>
        <p:nvSpPr>
          <p:cNvPr id="13" name="Oval 54">
            <a:extLst>
              <a:ext uri="{FF2B5EF4-FFF2-40B4-BE49-F238E27FC236}">
                <a16:creationId xmlns:a16="http://schemas.microsoft.com/office/drawing/2014/main" id="{C327C442-9C81-42E0-80D1-383975955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5496" y="1776342"/>
            <a:ext cx="570985" cy="44449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400" b="1" dirty="0">
                <a:cs typeface="Arial" pitchFamily="34" charset="0"/>
              </a:rPr>
              <a:t>SO</a:t>
            </a:r>
            <a:r>
              <a:rPr lang="en-US" sz="1400" b="1" baseline="-25000" dirty="0">
                <a:cs typeface="Arial" pitchFamily="34" charset="0"/>
              </a:rPr>
              <a:t>4</a:t>
            </a:r>
            <a:r>
              <a:rPr lang="en-US" sz="1400" b="1" baseline="30000" dirty="0">
                <a:cs typeface="Arial" pitchFamily="34" charset="0"/>
              </a:rPr>
              <a:t>2</a:t>
            </a:r>
            <a:r>
              <a:rPr lang="en-US" sz="1400" baseline="30000" dirty="0">
                <a:cs typeface="Arial" pitchFamily="34" charset="0"/>
              </a:rPr>
              <a:t>-</a:t>
            </a:r>
            <a:endParaRPr lang="en-US" sz="1400" dirty="0">
              <a:cs typeface="Arial" pitchFamily="34" charset="0"/>
            </a:endParaRPr>
          </a:p>
        </p:txBody>
      </p:sp>
      <p:sp>
        <p:nvSpPr>
          <p:cNvPr id="14" name="Oval 69">
            <a:extLst>
              <a:ext uri="{FF2B5EF4-FFF2-40B4-BE49-F238E27FC236}">
                <a16:creationId xmlns:a16="http://schemas.microsoft.com/office/drawing/2014/main" id="{31F97468-AAE8-4C6C-BA17-B1F98CB3B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528" y="1704663"/>
            <a:ext cx="570985" cy="324036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400" b="1" dirty="0"/>
              <a:t>NO</a:t>
            </a:r>
            <a:r>
              <a:rPr lang="en-US" sz="1400" b="1" baseline="-25000" dirty="0"/>
              <a:t>3</a:t>
            </a:r>
            <a:r>
              <a:rPr lang="en-US" sz="1400" b="1" baseline="30000" dirty="0"/>
              <a:t>-</a:t>
            </a:r>
            <a:endParaRPr lang="en-US" sz="1400" b="1" dirty="0"/>
          </a:p>
        </p:txBody>
      </p:sp>
      <p:sp>
        <p:nvSpPr>
          <p:cNvPr id="15" name="Oval 18">
            <a:extLst>
              <a:ext uri="{FF2B5EF4-FFF2-40B4-BE49-F238E27FC236}">
                <a16:creationId xmlns:a16="http://schemas.microsoft.com/office/drawing/2014/main" id="{9EFC3042-6AFD-4385-B3F2-9014F3887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4691" y="1882041"/>
            <a:ext cx="451078" cy="32391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GB" sz="1400" b="1" dirty="0" err="1"/>
              <a:t>Cl</a:t>
            </a:r>
            <a:r>
              <a:rPr lang="en-GB" sz="1400" b="1" baseline="30000" dirty="0"/>
              <a:t>-</a:t>
            </a:r>
          </a:p>
        </p:txBody>
      </p:sp>
      <p:sp>
        <p:nvSpPr>
          <p:cNvPr id="16" name="Oval 57">
            <a:extLst>
              <a:ext uri="{FF2B5EF4-FFF2-40B4-BE49-F238E27FC236}">
                <a16:creationId xmlns:a16="http://schemas.microsoft.com/office/drawing/2014/main" id="{D158F518-379E-41BC-A998-DDFA59B16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9783" y="1732182"/>
            <a:ext cx="664909" cy="488653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400" b="1" dirty="0"/>
              <a:t>HCO</a:t>
            </a:r>
            <a:r>
              <a:rPr lang="en-US" sz="1400" b="1" baseline="-25000" dirty="0"/>
              <a:t>3</a:t>
            </a:r>
            <a:r>
              <a:rPr lang="en-US" sz="1400" b="1" baseline="30000" dirty="0"/>
              <a:t>-</a:t>
            </a:r>
            <a:endParaRPr lang="en-US" sz="1400" b="1" dirty="0"/>
          </a:p>
        </p:txBody>
      </p:sp>
      <p:cxnSp>
        <p:nvCxnSpPr>
          <p:cNvPr id="17" name="22 Conector recto">
            <a:extLst>
              <a:ext uri="{FF2B5EF4-FFF2-40B4-BE49-F238E27FC236}">
                <a16:creationId xmlns:a16="http://schemas.microsoft.com/office/drawing/2014/main" id="{CD23FA3C-8250-4A57-9449-30CD7B159064}"/>
              </a:ext>
            </a:extLst>
          </p:cNvPr>
          <p:cNvCxnSpPr/>
          <p:nvPr/>
        </p:nvCxnSpPr>
        <p:spPr>
          <a:xfrm flipV="1">
            <a:off x="7547464" y="1131093"/>
            <a:ext cx="0" cy="28620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24 Conector recto de flecha">
            <a:extLst>
              <a:ext uri="{FF2B5EF4-FFF2-40B4-BE49-F238E27FC236}">
                <a16:creationId xmlns:a16="http://schemas.microsoft.com/office/drawing/2014/main" id="{E1F9938A-7CC0-4A42-9802-E119F6495130}"/>
              </a:ext>
            </a:extLst>
          </p:cNvPr>
          <p:cNvCxnSpPr/>
          <p:nvPr/>
        </p:nvCxnSpPr>
        <p:spPr>
          <a:xfrm>
            <a:off x="7547464" y="1131093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84 CuadroTexto">
            <a:extLst>
              <a:ext uri="{FF2B5EF4-FFF2-40B4-BE49-F238E27FC236}">
                <a16:creationId xmlns:a16="http://schemas.microsoft.com/office/drawing/2014/main" id="{519095D7-F71A-4E20-B72D-AAD1D3CC343A}"/>
              </a:ext>
            </a:extLst>
          </p:cNvPr>
          <p:cNvSpPr txBox="1"/>
          <p:nvPr/>
        </p:nvSpPr>
        <p:spPr>
          <a:xfrm>
            <a:off x="1967386" y="3184927"/>
            <a:ext cx="20403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b="1" dirty="0"/>
              <a:t>Óxidos de metales</a:t>
            </a:r>
          </a:p>
          <a:p>
            <a:pPr algn="ctr"/>
            <a:r>
              <a:rPr lang="es-CO" sz="1500" b="1" dirty="0"/>
              <a:t> de transición</a:t>
            </a:r>
          </a:p>
        </p:txBody>
      </p:sp>
      <p:grpSp>
        <p:nvGrpSpPr>
          <p:cNvPr id="20" name="89 Grupo">
            <a:extLst>
              <a:ext uri="{FF2B5EF4-FFF2-40B4-BE49-F238E27FC236}">
                <a16:creationId xmlns:a16="http://schemas.microsoft.com/office/drawing/2014/main" id="{0F9709D7-8DE5-41EA-9C7A-E6680010727D}"/>
              </a:ext>
            </a:extLst>
          </p:cNvPr>
          <p:cNvGrpSpPr/>
          <p:nvPr/>
        </p:nvGrpSpPr>
        <p:grpSpPr>
          <a:xfrm>
            <a:off x="3575351" y="2998108"/>
            <a:ext cx="3838033" cy="838009"/>
            <a:chOff x="2197622" y="2763996"/>
            <a:chExt cx="2095023" cy="838009"/>
          </a:xfrm>
        </p:grpSpPr>
        <p:sp>
          <p:nvSpPr>
            <p:cNvPr id="21" name="90 Cheurón">
              <a:extLst>
                <a:ext uri="{FF2B5EF4-FFF2-40B4-BE49-F238E27FC236}">
                  <a16:creationId xmlns:a16="http://schemas.microsoft.com/office/drawing/2014/main" id="{401845A0-F2FE-4AF8-9D88-9CD4AC1583CC}"/>
                </a:ext>
              </a:extLst>
            </p:cNvPr>
            <p:cNvSpPr/>
            <p:nvPr/>
          </p:nvSpPr>
          <p:spPr>
            <a:xfrm>
              <a:off x="2197622" y="2763996"/>
              <a:ext cx="2095023" cy="838009"/>
            </a:xfrm>
            <a:prstGeom prst="chevron">
              <a:avLst/>
            </a:prstGeom>
          </p:spPr>
          <p:style>
            <a:lnRef idx="2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Cheurón 6">
              <a:extLst>
                <a:ext uri="{FF2B5EF4-FFF2-40B4-BE49-F238E27FC236}">
                  <a16:creationId xmlns:a16="http://schemas.microsoft.com/office/drawing/2014/main" id="{FE83ACCA-2A60-4513-8E23-7CDB2B67A3D7}"/>
                </a:ext>
              </a:extLst>
            </p:cNvPr>
            <p:cNvSpPr/>
            <p:nvPr/>
          </p:nvSpPr>
          <p:spPr>
            <a:xfrm>
              <a:off x="2616627" y="2763996"/>
              <a:ext cx="1257014" cy="8380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180" tIns="21590" rIns="0" bIns="21590" numCol="1" spcCol="1270" anchor="ctr" anchorCtr="0">
              <a:noAutofit/>
            </a:bodyPr>
            <a:lstStyle/>
            <a:p>
              <a:pPr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O" sz="3400"/>
            </a:p>
          </p:txBody>
        </p:sp>
      </p:grpSp>
      <p:sp>
        <p:nvSpPr>
          <p:cNvPr id="23" name="TextBox 50">
            <a:extLst>
              <a:ext uri="{FF2B5EF4-FFF2-40B4-BE49-F238E27FC236}">
                <a16:creationId xmlns:a16="http://schemas.microsoft.com/office/drawing/2014/main" id="{5B7F1A7E-3FA5-4B77-B9AC-DB8A8B69120B}"/>
              </a:ext>
            </a:extLst>
          </p:cNvPr>
          <p:cNvSpPr txBox="1"/>
          <p:nvPr/>
        </p:nvSpPr>
        <p:spPr>
          <a:xfrm>
            <a:off x="3762279" y="3003301"/>
            <a:ext cx="330122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es-CO" sz="1500" dirty="0"/>
              <a:t>Adsorbentes selectivos hacia fosfato</a:t>
            </a:r>
          </a:p>
          <a:p>
            <a:pPr marL="285750" indent="-285750" algn="ctr">
              <a:buFontTx/>
              <a:buChar char="-"/>
            </a:pPr>
            <a:r>
              <a:rPr lang="es-CO" sz="1500" dirty="0"/>
              <a:t>Ácido Lewis: </a:t>
            </a:r>
            <a:r>
              <a:rPr lang="es-ES" sz="1500" b="1" dirty="0"/>
              <a:t>Zr(IV)</a:t>
            </a:r>
            <a:r>
              <a:rPr lang="es-ES" sz="1500" dirty="0"/>
              <a:t>, </a:t>
            </a:r>
            <a:r>
              <a:rPr lang="es-ES" sz="1500" b="1" dirty="0"/>
              <a:t>Fe(III)</a:t>
            </a:r>
            <a:r>
              <a:rPr lang="es-ES" sz="1500" dirty="0"/>
              <a:t>,</a:t>
            </a:r>
            <a:r>
              <a:rPr lang="es-ES" sz="1500" b="1" dirty="0"/>
              <a:t> Cu(II)</a:t>
            </a:r>
            <a:r>
              <a:rPr lang="es-ES" sz="1500" dirty="0"/>
              <a:t>,</a:t>
            </a:r>
          </a:p>
          <a:p>
            <a:pPr algn="ctr"/>
            <a:r>
              <a:rPr lang="es-ES" sz="1500" b="1" dirty="0"/>
              <a:t> </a:t>
            </a:r>
            <a:r>
              <a:rPr lang="es-ES" sz="1500" dirty="0"/>
              <a:t>Co(II), </a:t>
            </a:r>
            <a:r>
              <a:rPr lang="es-ES" sz="1500" dirty="0" err="1"/>
              <a:t>Ln</a:t>
            </a:r>
            <a:r>
              <a:rPr lang="es-ES" sz="1500" dirty="0"/>
              <a:t>(III), Mo(VI)</a:t>
            </a:r>
            <a:endParaRPr lang="en-GB" sz="1500" dirty="0"/>
          </a:p>
        </p:txBody>
      </p:sp>
      <p:sp>
        <p:nvSpPr>
          <p:cNvPr id="24" name="30 Rectángulo">
            <a:extLst>
              <a:ext uri="{FF2B5EF4-FFF2-40B4-BE49-F238E27FC236}">
                <a16:creationId xmlns:a16="http://schemas.microsoft.com/office/drawing/2014/main" id="{785185F8-B18B-41EC-9800-2388F813145A}"/>
              </a:ext>
            </a:extLst>
          </p:cNvPr>
          <p:cNvSpPr/>
          <p:nvPr/>
        </p:nvSpPr>
        <p:spPr>
          <a:xfrm>
            <a:off x="7637908" y="3154575"/>
            <a:ext cx="32106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500" b="1" dirty="0">
                <a:latin typeface="Franklin Gothic Book" panose="020B0503020102020204" pitchFamily="34" charset="0"/>
                <a:ea typeface="Times New Roman" pitchFamily="18" charset="0"/>
                <a:cs typeface="Arial" pitchFamily="34" charset="0"/>
              </a:rPr>
              <a:t>- Baja resistencia mecánica: disminución de la capacidad del adsorbente</a:t>
            </a:r>
            <a:endParaRPr lang="es-ES" sz="1500" b="1" dirty="0">
              <a:latin typeface="Franklin Gothic Book" panose="020B0503020102020204" pitchFamily="34" charset="0"/>
              <a:cs typeface="Arial" pitchFamily="34" charset="0"/>
            </a:endParaRPr>
          </a:p>
        </p:txBody>
      </p:sp>
      <p:cxnSp>
        <p:nvCxnSpPr>
          <p:cNvPr id="25" name="93 Conector recto de flecha">
            <a:extLst>
              <a:ext uri="{FF2B5EF4-FFF2-40B4-BE49-F238E27FC236}">
                <a16:creationId xmlns:a16="http://schemas.microsoft.com/office/drawing/2014/main" id="{90B682DE-59B1-45B0-A2E1-5FC53816C79D}"/>
              </a:ext>
            </a:extLst>
          </p:cNvPr>
          <p:cNvCxnSpPr/>
          <p:nvPr/>
        </p:nvCxnSpPr>
        <p:spPr>
          <a:xfrm>
            <a:off x="7382939" y="2998107"/>
            <a:ext cx="615008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94 Rectángulo">
            <a:extLst>
              <a:ext uri="{FF2B5EF4-FFF2-40B4-BE49-F238E27FC236}">
                <a16:creationId xmlns:a16="http://schemas.microsoft.com/office/drawing/2014/main" id="{B5253E4E-2E93-4F34-8184-A1ABC11934FE}"/>
              </a:ext>
            </a:extLst>
          </p:cNvPr>
          <p:cNvSpPr/>
          <p:nvPr/>
        </p:nvSpPr>
        <p:spPr>
          <a:xfrm>
            <a:off x="7901239" y="2643261"/>
            <a:ext cx="25449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1500" b="1" dirty="0">
                <a:ea typeface="Times New Roman" pitchFamily="18" charset="0"/>
                <a:cs typeface="Arial" pitchFamily="34" charset="0"/>
              </a:rPr>
              <a:t>- No presentan regeneración eficiente </a:t>
            </a:r>
          </a:p>
        </p:txBody>
      </p:sp>
      <p:sp>
        <p:nvSpPr>
          <p:cNvPr id="27" name="95 Rectángulo">
            <a:extLst>
              <a:ext uri="{FF2B5EF4-FFF2-40B4-BE49-F238E27FC236}">
                <a16:creationId xmlns:a16="http://schemas.microsoft.com/office/drawing/2014/main" id="{93BF3EF3-7D64-4302-A9BF-917635E1286E}"/>
              </a:ext>
            </a:extLst>
          </p:cNvPr>
          <p:cNvSpPr/>
          <p:nvPr/>
        </p:nvSpPr>
        <p:spPr>
          <a:xfrm>
            <a:off x="1118247" y="6427113"/>
            <a:ext cx="46269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dirty="0"/>
              <a:t>Sousa, </a:t>
            </a:r>
            <a:r>
              <a:rPr lang="es-CO" sz="1100" dirty="0" err="1"/>
              <a:t>A.F.d</a:t>
            </a:r>
            <a:r>
              <a:rPr lang="es-CO" sz="1100" dirty="0"/>
              <a:t>., et al., Chemical </a:t>
            </a:r>
            <a:r>
              <a:rPr lang="es-CO" sz="1100" dirty="0" err="1"/>
              <a:t>Engineering</a:t>
            </a:r>
            <a:r>
              <a:rPr lang="es-CO" sz="1100" dirty="0"/>
              <a:t> </a:t>
            </a:r>
            <a:r>
              <a:rPr lang="es-CO" sz="1100" dirty="0" err="1"/>
              <a:t>Journal</a:t>
            </a:r>
            <a:r>
              <a:rPr lang="es-CO" sz="1100" dirty="0"/>
              <a:t>, 2012. </a:t>
            </a:r>
            <a:r>
              <a:rPr lang="es-CO" sz="1100" b="1" dirty="0"/>
              <a:t>210</a:t>
            </a:r>
            <a:r>
              <a:rPr lang="es-CO" sz="1100" dirty="0"/>
              <a:t>(0): p. 143-149. </a:t>
            </a:r>
          </a:p>
          <a:p>
            <a:r>
              <a:rPr lang="en-US" sz="1100" dirty="0"/>
              <a:t>Wu, R.S.S., et al., Chemosphere, 2007. </a:t>
            </a:r>
            <a:r>
              <a:rPr lang="en-US" sz="1100" b="1" dirty="0"/>
              <a:t>69</a:t>
            </a:r>
            <a:r>
              <a:rPr lang="en-US" sz="1100" dirty="0"/>
              <a:t>(2): p. 289-294. </a:t>
            </a:r>
            <a:endParaRPr lang="es-CO" sz="1100" dirty="0"/>
          </a:p>
        </p:txBody>
      </p:sp>
      <p:pic>
        <p:nvPicPr>
          <p:cNvPr id="28" name="Picture 93" descr="intercambiadores.png">
            <a:extLst>
              <a:ext uri="{FF2B5EF4-FFF2-40B4-BE49-F238E27FC236}">
                <a16:creationId xmlns:a16="http://schemas.microsoft.com/office/drawing/2014/main" id="{C4952813-40C8-438F-BF7F-80EFE14796D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31504" y="1223284"/>
            <a:ext cx="1800200" cy="1470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556E0A29-4893-4C1D-A133-8A269A393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796" y="476673"/>
            <a:ext cx="401002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102 Rectángulo">
            <a:extLst>
              <a:ext uri="{FF2B5EF4-FFF2-40B4-BE49-F238E27FC236}">
                <a16:creationId xmlns:a16="http://schemas.microsoft.com/office/drawing/2014/main" id="{9503808F-7A87-42C9-84F7-727E564CD57D}"/>
              </a:ext>
            </a:extLst>
          </p:cNvPr>
          <p:cNvSpPr/>
          <p:nvPr/>
        </p:nvSpPr>
        <p:spPr>
          <a:xfrm>
            <a:off x="3431704" y="1243868"/>
            <a:ext cx="699818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ES" sz="6600" b="1" dirty="0">
                <a:ln/>
                <a:solidFill>
                  <a:schemeClr val="accent3"/>
                </a:solidFill>
              </a:rPr>
              <a:t>+</a:t>
            </a:r>
            <a:endParaRPr lang="es-CO" sz="66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1" name="104 Rectángulo">
            <a:extLst>
              <a:ext uri="{FF2B5EF4-FFF2-40B4-BE49-F238E27FC236}">
                <a16:creationId xmlns:a16="http://schemas.microsoft.com/office/drawing/2014/main" id="{B1A49E16-33D3-4002-A0FB-1768D78B15DF}"/>
              </a:ext>
            </a:extLst>
          </p:cNvPr>
          <p:cNvSpPr/>
          <p:nvPr/>
        </p:nvSpPr>
        <p:spPr>
          <a:xfrm>
            <a:off x="6582003" y="1247233"/>
            <a:ext cx="606256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ES" sz="6600" b="1" dirty="0">
                <a:ln/>
                <a:solidFill>
                  <a:schemeClr val="accent3"/>
                </a:solidFill>
              </a:rPr>
              <a:t>=</a:t>
            </a:r>
            <a:endParaRPr lang="es-CO" sz="66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2" name="108 Rectángulo">
            <a:extLst>
              <a:ext uri="{FF2B5EF4-FFF2-40B4-BE49-F238E27FC236}">
                <a16:creationId xmlns:a16="http://schemas.microsoft.com/office/drawing/2014/main" id="{016A6DA7-EEBB-42D0-8047-AFF1530D9E92}"/>
              </a:ext>
            </a:extLst>
          </p:cNvPr>
          <p:cNvSpPr/>
          <p:nvPr/>
        </p:nvSpPr>
        <p:spPr>
          <a:xfrm>
            <a:off x="8383540" y="3440920"/>
            <a:ext cx="2004458" cy="3385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ctr"/>
            <a:r>
              <a:rPr lang="es-ES" sz="1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latin typeface="Franklin Gothic Book" panose="020B0503020102020204" pitchFamily="34" charset="0"/>
              </a:rPr>
              <a:t>Adsorbentes híbridos</a:t>
            </a:r>
          </a:p>
        </p:txBody>
      </p:sp>
      <p:sp>
        <p:nvSpPr>
          <p:cNvPr id="33" name="107 Rectángulo">
            <a:extLst>
              <a:ext uri="{FF2B5EF4-FFF2-40B4-BE49-F238E27FC236}">
                <a16:creationId xmlns:a16="http://schemas.microsoft.com/office/drawing/2014/main" id="{6B65ACE2-7AC5-418E-969A-E4696BA88698}"/>
              </a:ext>
            </a:extLst>
          </p:cNvPr>
          <p:cNvSpPr/>
          <p:nvPr/>
        </p:nvSpPr>
        <p:spPr>
          <a:xfrm>
            <a:off x="1253613" y="6396173"/>
            <a:ext cx="46899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Blaney</a:t>
            </a:r>
            <a:r>
              <a:rPr lang="en-US" sz="1100" dirty="0"/>
              <a:t>, L.M., et al</a:t>
            </a:r>
            <a:r>
              <a:rPr lang="en-US" sz="1100" i="1" dirty="0"/>
              <a:t>. </a:t>
            </a:r>
            <a:r>
              <a:rPr lang="en-US" sz="1100" dirty="0"/>
              <a:t>Water Research, 2007. </a:t>
            </a:r>
            <a:r>
              <a:rPr lang="en-US" sz="1100" b="1" dirty="0"/>
              <a:t>41</a:t>
            </a:r>
            <a:r>
              <a:rPr lang="en-US" sz="1100" dirty="0"/>
              <a:t>(7): p. 1603-1613. </a:t>
            </a:r>
          </a:p>
          <a:p>
            <a:r>
              <a:rPr lang="es-CO" sz="1100" dirty="0" err="1"/>
              <a:t>Rodrigues</a:t>
            </a:r>
            <a:r>
              <a:rPr lang="es-CO" sz="1100" dirty="0"/>
              <a:t>, L.A. and M.L.C.P. da Silva,</a:t>
            </a:r>
            <a:r>
              <a:rPr lang="es-CO" sz="1100" i="1" dirty="0"/>
              <a:t> </a:t>
            </a:r>
            <a:r>
              <a:rPr lang="es-CO" sz="1100" dirty="0" err="1"/>
              <a:t>Desalination</a:t>
            </a:r>
            <a:r>
              <a:rPr lang="es-CO" sz="1100" dirty="0"/>
              <a:t>, 2010. </a:t>
            </a:r>
            <a:r>
              <a:rPr lang="es-CO" sz="1100" b="1" dirty="0"/>
              <a:t>263</a:t>
            </a:r>
            <a:r>
              <a:rPr lang="es-CO" sz="1100" dirty="0"/>
              <a:t>(1–3): p. 29-35. </a:t>
            </a:r>
          </a:p>
        </p:txBody>
      </p:sp>
      <p:sp>
        <p:nvSpPr>
          <p:cNvPr id="34" name="109 Rectángulo">
            <a:extLst>
              <a:ext uri="{FF2B5EF4-FFF2-40B4-BE49-F238E27FC236}">
                <a16:creationId xmlns:a16="http://schemas.microsoft.com/office/drawing/2014/main" id="{9725A191-6A90-4FE8-B165-43FC881B0436}"/>
              </a:ext>
            </a:extLst>
          </p:cNvPr>
          <p:cNvSpPr/>
          <p:nvPr/>
        </p:nvSpPr>
        <p:spPr>
          <a:xfrm>
            <a:off x="3954016" y="5215989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CO" sz="1100" dirty="0"/>
          </a:p>
        </p:txBody>
      </p:sp>
      <p:graphicFrame>
        <p:nvGraphicFramePr>
          <p:cNvPr id="35" name="116 Tabla">
            <a:extLst>
              <a:ext uri="{FF2B5EF4-FFF2-40B4-BE49-F238E27FC236}">
                <a16:creationId xmlns:a16="http://schemas.microsoft.com/office/drawing/2014/main" id="{FEFD0485-D9AC-46AC-B6E9-E44CF414C1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353134"/>
              </p:ext>
            </p:extLst>
          </p:nvPr>
        </p:nvGraphicFramePr>
        <p:xfrm>
          <a:off x="1703511" y="4509121"/>
          <a:ext cx="8640962" cy="1863090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1800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8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9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20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CO" sz="1500" dirty="0">
                          <a:effectLst/>
                          <a:latin typeface="Franklin Gothic Book" panose="020B0503020102020204" pitchFamily="34" charset="0"/>
                        </a:rPr>
                        <a:t>Material   </a:t>
                      </a:r>
                      <a:endParaRPr lang="es-CO" sz="1500" dirty="0">
                        <a:effectLst/>
                        <a:latin typeface="Franklin Gothic Book" panose="020B0503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CO" sz="1500" dirty="0">
                          <a:effectLst/>
                          <a:latin typeface="Franklin Gothic Book" panose="020B0503020102020204" pitchFamily="34" charset="0"/>
                        </a:rPr>
                        <a:t>Solución   </a:t>
                      </a:r>
                      <a:endParaRPr lang="es-CO" sz="1500" dirty="0">
                        <a:effectLst/>
                        <a:latin typeface="Franklin Gothic Book" panose="020B0503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CO" sz="1500" dirty="0">
                          <a:effectLst/>
                          <a:latin typeface="Franklin Gothic Book" panose="020B0503020102020204" pitchFamily="34" charset="0"/>
                        </a:rPr>
                        <a:t>Tiempo de contacto    </a:t>
                      </a:r>
                      <a:endParaRPr lang="es-CO" sz="1500" dirty="0">
                        <a:effectLst/>
                        <a:latin typeface="Franklin Gothic Book" panose="020B0503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CO" sz="1500" dirty="0">
                          <a:effectLst/>
                          <a:latin typeface="Franklin Gothic Book" panose="020B0503020102020204" pitchFamily="34" charset="0"/>
                        </a:rPr>
                        <a:t>Capacidad de adsorción</a:t>
                      </a:r>
                      <a:endParaRPr lang="es-CO" sz="1500" dirty="0">
                        <a:effectLst/>
                        <a:latin typeface="Franklin Gothic Book" panose="020B0503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CO" sz="1500" dirty="0">
                          <a:effectLst/>
                          <a:latin typeface="Franklin Gothic Book" panose="020B0503020102020204" pitchFamily="34" charset="0"/>
                        </a:rPr>
                        <a:t>Características  </a:t>
                      </a:r>
                      <a:endParaRPr lang="es-CO" sz="1500" dirty="0">
                        <a:effectLst/>
                        <a:latin typeface="Franklin Gothic Book" panose="020B0503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CO" sz="1500" dirty="0">
                          <a:effectLst/>
                          <a:latin typeface="Franklin Gothic Book" panose="020B0503020102020204" pitchFamily="34" charset="0"/>
                        </a:rPr>
                        <a:t>Intercambiador aniónico</a:t>
                      </a:r>
                      <a:r>
                        <a:rPr lang="es-CO" sz="1500" baseline="0" dirty="0">
                          <a:effectLst/>
                          <a:latin typeface="Franklin Gothic Book" panose="020B0503020102020204" pitchFamily="34" charset="0"/>
                        </a:rPr>
                        <a:t> </a:t>
                      </a:r>
                      <a:r>
                        <a:rPr lang="es-CO" sz="1500" dirty="0">
                          <a:effectLst/>
                          <a:latin typeface="Franklin Gothic Book" panose="020B0503020102020204" pitchFamily="34" charset="0"/>
                        </a:rPr>
                        <a:t>híbrido - Fe</a:t>
                      </a:r>
                      <a:endParaRPr lang="es-CO" sz="1500" dirty="0">
                        <a:effectLst/>
                        <a:latin typeface="Franklin Gothic Book" panose="020B0503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CO" sz="1500" dirty="0">
                          <a:effectLst/>
                          <a:latin typeface="Franklin Gothic Book" panose="020B0503020102020204" pitchFamily="34" charset="0"/>
                        </a:rPr>
                        <a:t>Agua sintética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CO" sz="1500" dirty="0">
                          <a:effectLst/>
                          <a:latin typeface="Franklin Gothic Book" panose="020B0503020102020204" pitchFamily="34" charset="0"/>
                        </a:rPr>
                        <a:t>0.26 mg/L de</a:t>
                      </a:r>
                      <a:r>
                        <a:rPr lang="es-CO" sz="1500" baseline="0" dirty="0">
                          <a:effectLst/>
                          <a:latin typeface="Franklin Gothic Book" panose="020B0503020102020204" pitchFamily="34" charset="0"/>
                        </a:rPr>
                        <a:t> fósforo</a:t>
                      </a:r>
                      <a:endParaRPr lang="es-CO" sz="1500" dirty="0">
                        <a:effectLst/>
                        <a:latin typeface="Franklin Gothic Book" panose="020B0503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CO" sz="1500" dirty="0">
                          <a:effectLst/>
                          <a:latin typeface="Franklin Gothic Book" panose="020B0503020102020204" pitchFamily="34" charset="0"/>
                        </a:rPr>
                        <a:t>Columna 2.0 min</a:t>
                      </a:r>
                      <a:endParaRPr lang="es-CO" sz="1500" dirty="0">
                        <a:effectLst/>
                        <a:latin typeface="Franklin Gothic Book" panose="020B0503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CO" sz="1500" dirty="0">
                          <a:effectLst/>
                          <a:latin typeface="Franklin Gothic Book" panose="020B0503020102020204" pitchFamily="34" charset="0"/>
                        </a:rPr>
                        <a:t>2.3 mg/g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CO" sz="1500" dirty="0">
                          <a:effectLst/>
                          <a:latin typeface="Franklin Gothic Book" panose="020B0503020102020204" pitchFamily="34" charset="0"/>
                        </a:rPr>
                        <a:t>de fósforo</a:t>
                      </a:r>
                      <a:endParaRPr lang="es-CO" sz="1500" dirty="0">
                        <a:effectLst/>
                        <a:latin typeface="Franklin Gothic Book" panose="020B0503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CO" sz="1500" dirty="0">
                          <a:effectLst/>
                          <a:latin typeface="Franklin Gothic Book" panose="020B0503020102020204" pitchFamily="34" charset="0"/>
                        </a:rPr>
                        <a:t>Efluente final </a:t>
                      </a:r>
                      <a:r>
                        <a:rPr lang="es-CO" sz="1500" baseline="0" dirty="0">
                          <a:effectLst/>
                          <a:latin typeface="Franklin Gothic Book" panose="020B0503020102020204" pitchFamily="34" charset="0"/>
                        </a:rPr>
                        <a:t>              </a:t>
                      </a:r>
                      <a:r>
                        <a:rPr lang="es-CO" sz="1500" dirty="0">
                          <a:effectLst/>
                          <a:latin typeface="Franklin Gothic Book" panose="020B0503020102020204" pitchFamily="34" charset="0"/>
                        </a:rPr>
                        <a:t> &lt; 0.1 mg/L de fósforo</a:t>
                      </a:r>
                      <a:endParaRPr lang="es-CO" sz="1500" dirty="0">
                        <a:effectLst/>
                        <a:latin typeface="Franklin Gothic Book" panose="020B0503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CO" sz="1500" dirty="0">
                          <a:effectLst/>
                          <a:latin typeface="Franklin Gothic Book" panose="020B0503020102020204" pitchFamily="34" charset="0"/>
                        </a:rPr>
                        <a:t>Intercambiador iónico- Fe/Al</a:t>
                      </a:r>
                      <a:endParaRPr lang="es-CO" sz="1500" dirty="0">
                        <a:effectLst/>
                        <a:latin typeface="Franklin Gothic Book" panose="020B0503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CO" sz="1500" dirty="0">
                          <a:effectLst/>
                          <a:latin typeface="Franklin Gothic Book" panose="020B0503020102020204" pitchFamily="34" charset="0"/>
                        </a:rPr>
                        <a:t>Agua sintética, d</a:t>
                      </a:r>
                      <a:r>
                        <a:rPr lang="es-CO" sz="1500" dirty="0">
                          <a:effectLst/>
                          <a:latin typeface="Franklin Gothic Book" panose="020B0503020102020204" pitchFamily="34" charset="0"/>
                          <a:ea typeface="Times New Roman"/>
                        </a:rPr>
                        <a:t>iferentes concentraciones de P 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CO" sz="1500" dirty="0">
                          <a:effectLst/>
                          <a:latin typeface="Franklin Gothic Book" panose="020B0503020102020204" pitchFamily="34" charset="0"/>
                        </a:rPr>
                        <a:t>Lotes   48 h</a:t>
                      </a:r>
                      <a:endParaRPr lang="es-CO" sz="1500" dirty="0">
                        <a:effectLst/>
                        <a:latin typeface="Franklin Gothic Book" panose="020B0503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CO" sz="1500" dirty="0">
                          <a:effectLst/>
                          <a:latin typeface="Franklin Gothic Book" panose="020B0503020102020204" pitchFamily="34" charset="0"/>
                        </a:rPr>
                        <a:t>8.23 mg/g      de fósforo</a:t>
                      </a:r>
                      <a:endParaRPr lang="es-CO" sz="1500" dirty="0">
                        <a:effectLst/>
                        <a:latin typeface="Franklin Gothic Book" panose="020B0503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CO" sz="1500" dirty="0">
                          <a:effectLst/>
                          <a:latin typeface="Franklin Gothic Book" panose="020B0503020102020204" pitchFamily="34" charset="0"/>
                        </a:rPr>
                        <a:t>Mejor capacidad a valores bajos de  pH</a:t>
                      </a:r>
                      <a:endParaRPr lang="es-CO" sz="1500" dirty="0">
                        <a:effectLst/>
                        <a:latin typeface="Franklin Gothic Book" panose="020B0503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368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91489E-6 L 0.22865 -0.2301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-1151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0555E-6 L 0.22153 -0.2345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76" y="-11725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1" grpId="1" animBg="1"/>
      <p:bldP spid="12" grpId="0"/>
      <p:bldP spid="12" grpId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/>
      <p:bldP spid="19" grpId="1"/>
      <p:bldP spid="23" grpId="0"/>
      <p:bldP spid="23" grpId="1"/>
      <p:bldP spid="24" grpId="0"/>
      <p:bldP spid="24" grpId="1"/>
      <p:bldP spid="26" grpId="0"/>
      <p:bldP spid="26" grpId="1"/>
      <p:bldP spid="27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>
            <a:extLst>
              <a:ext uri="{FF2B5EF4-FFF2-40B4-BE49-F238E27FC236}">
                <a16:creationId xmlns:a16="http://schemas.microsoft.com/office/drawing/2014/main" id="{D8B4C76F-E4B5-485C-B6F9-6A271C5022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204230" y="1552338"/>
            <a:ext cx="4914286" cy="2738095"/>
          </a:xfrm>
          <a:prstGeom prst="rect">
            <a:avLst/>
          </a:prstGeom>
        </p:spPr>
      </p:pic>
      <p:sp>
        <p:nvSpPr>
          <p:cNvPr id="5" name="12 Rectángulo">
            <a:extLst>
              <a:ext uri="{FF2B5EF4-FFF2-40B4-BE49-F238E27FC236}">
                <a16:creationId xmlns:a16="http://schemas.microsoft.com/office/drawing/2014/main" id="{D7A81CF0-4D29-4C1D-A4E2-5D03B3A55911}"/>
              </a:ext>
            </a:extLst>
          </p:cNvPr>
          <p:cNvSpPr/>
          <p:nvPr/>
        </p:nvSpPr>
        <p:spPr>
          <a:xfrm>
            <a:off x="5479797" y="1496186"/>
            <a:ext cx="62838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500" b="1" u="sng" dirty="0">
                <a:latin typeface="Franklin Gothic Book" panose="020B0503020102020204" pitchFamily="34" charset="0"/>
              </a:rPr>
              <a:t>- Solución de sólo fosfato: </a:t>
            </a:r>
            <a:r>
              <a:rPr lang="es-CO" sz="1500" dirty="0">
                <a:latin typeface="Franklin Gothic Book" panose="020B0503020102020204" pitchFamily="34" charset="0"/>
              </a:rPr>
              <a:t>Rendimientos ~ 100%, buena distribución de las nanopartículas metálicas y alto número de sitios de adsorción </a:t>
            </a:r>
          </a:p>
        </p:txBody>
      </p:sp>
      <p:sp>
        <p:nvSpPr>
          <p:cNvPr id="6" name="26 Rectángulo redondeado">
            <a:extLst>
              <a:ext uri="{FF2B5EF4-FFF2-40B4-BE49-F238E27FC236}">
                <a16:creationId xmlns:a16="http://schemas.microsoft.com/office/drawing/2014/main" id="{C7308921-6456-4977-A8AA-12F51744C6C8}"/>
              </a:ext>
            </a:extLst>
          </p:cNvPr>
          <p:cNvSpPr/>
          <p:nvPr/>
        </p:nvSpPr>
        <p:spPr>
          <a:xfrm>
            <a:off x="1315270" y="1929370"/>
            <a:ext cx="360040" cy="208823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29 Rectángulo redondeado">
            <a:extLst>
              <a:ext uri="{FF2B5EF4-FFF2-40B4-BE49-F238E27FC236}">
                <a16:creationId xmlns:a16="http://schemas.microsoft.com/office/drawing/2014/main" id="{0ED776BD-5D07-433B-B9CE-262A2E69B6A2}"/>
              </a:ext>
            </a:extLst>
          </p:cNvPr>
          <p:cNvSpPr/>
          <p:nvPr/>
        </p:nvSpPr>
        <p:spPr>
          <a:xfrm>
            <a:off x="2323383" y="2001378"/>
            <a:ext cx="432048" cy="201622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30 Rectángulo redondeado">
            <a:extLst>
              <a:ext uri="{FF2B5EF4-FFF2-40B4-BE49-F238E27FC236}">
                <a16:creationId xmlns:a16="http://schemas.microsoft.com/office/drawing/2014/main" id="{9E63603D-F574-4384-8013-E9387A2472FC}"/>
              </a:ext>
            </a:extLst>
          </p:cNvPr>
          <p:cNvSpPr/>
          <p:nvPr/>
        </p:nvSpPr>
        <p:spPr>
          <a:xfrm>
            <a:off x="3403502" y="2906436"/>
            <a:ext cx="360040" cy="112140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31 Rectángulo">
            <a:extLst>
              <a:ext uri="{FF2B5EF4-FFF2-40B4-BE49-F238E27FC236}">
                <a16:creationId xmlns:a16="http://schemas.microsoft.com/office/drawing/2014/main" id="{246D9884-0FF1-427B-95C9-11415D6E6660}"/>
              </a:ext>
            </a:extLst>
          </p:cNvPr>
          <p:cNvSpPr/>
          <p:nvPr/>
        </p:nvSpPr>
        <p:spPr>
          <a:xfrm>
            <a:off x="5479796" y="2301504"/>
            <a:ext cx="62838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500" b="1" u="sng" dirty="0">
                <a:latin typeface="Franklin Gothic Book" panose="020B0503020102020204" pitchFamily="34" charset="0"/>
              </a:rPr>
              <a:t>- Solución con ión competitivo:</a:t>
            </a:r>
            <a:r>
              <a:rPr lang="es-CO" sz="1500" b="1" dirty="0">
                <a:latin typeface="Franklin Gothic Book" panose="020B0503020102020204" pitchFamily="34" charset="0"/>
              </a:rPr>
              <a:t> </a:t>
            </a:r>
            <a:r>
              <a:rPr lang="es-CO" sz="1500" dirty="0">
                <a:latin typeface="Franklin Gothic Book" panose="020B0503020102020204" pitchFamily="34" charset="0"/>
              </a:rPr>
              <a:t>Resina,</a:t>
            </a:r>
            <a:r>
              <a:rPr lang="es-CO" sz="1500" b="1" dirty="0">
                <a:latin typeface="Franklin Gothic Book" panose="020B0503020102020204" pitchFamily="34" charset="0"/>
              </a:rPr>
              <a:t> </a:t>
            </a:r>
            <a:r>
              <a:rPr lang="es-CO" sz="1500" dirty="0">
                <a:latin typeface="Franklin Gothic Book" panose="020B0503020102020204" pitchFamily="34" charset="0"/>
              </a:rPr>
              <a:t>no presenta adsorción selectiva de fosfato lo que indica que la selectividad es mejorada con los metales </a:t>
            </a:r>
          </a:p>
        </p:txBody>
      </p:sp>
      <p:sp>
        <p:nvSpPr>
          <p:cNvPr id="10" name="39 Rectángulo">
            <a:extLst>
              <a:ext uri="{FF2B5EF4-FFF2-40B4-BE49-F238E27FC236}">
                <a16:creationId xmlns:a16="http://schemas.microsoft.com/office/drawing/2014/main" id="{5F24EE62-D05E-4303-AA44-2BBDC96F1F94}"/>
              </a:ext>
            </a:extLst>
          </p:cNvPr>
          <p:cNvSpPr/>
          <p:nvPr/>
        </p:nvSpPr>
        <p:spPr>
          <a:xfrm>
            <a:off x="321477" y="4972152"/>
            <a:ext cx="4679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600" b="1" dirty="0"/>
              <a:t>Adsorbentes más efectivos para la remoción de fosfato que la resinas de intercambio aniónico (IRA)</a:t>
            </a:r>
          </a:p>
        </p:txBody>
      </p:sp>
      <p:sp>
        <p:nvSpPr>
          <p:cNvPr id="11" name="44 Rectángulo redondeado">
            <a:extLst>
              <a:ext uri="{FF2B5EF4-FFF2-40B4-BE49-F238E27FC236}">
                <a16:creationId xmlns:a16="http://schemas.microsoft.com/office/drawing/2014/main" id="{1F7502C2-F791-4A98-9CF9-FB2CF07134AD}"/>
              </a:ext>
            </a:extLst>
          </p:cNvPr>
          <p:cNvSpPr/>
          <p:nvPr/>
        </p:nvSpPr>
        <p:spPr>
          <a:xfrm>
            <a:off x="185970" y="4931822"/>
            <a:ext cx="4932545" cy="820154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Franklin Gothic Book" panose="020B0503020102020204" pitchFamily="34" charset="0"/>
            </a:endParaRPr>
          </a:p>
        </p:txBody>
      </p:sp>
      <p:sp>
        <p:nvSpPr>
          <p:cNvPr id="12" name="45 Rectángulo">
            <a:extLst>
              <a:ext uri="{FF2B5EF4-FFF2-40B4-BE49-F238E27FC236}">
                <a16:creationId xmlns:a16="http://schemas.microsoft.com/office/drawing/2014/main" id="{0FE5D2F8-A299-43CE-BE37-C60C0750CAD7}"/>
              </a:ext>
            </a:extLst>
          </p:cNvPr>
          <p:cNvSpPr/>
          <p:nvPr/>
        </p:nvSpPr>
        <p:spPr>
          <a:xfrm>
            <a:off x="1071154" y="4291598"/>
            <a:ext cx="3280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i="1" dirty="0"/>
              <a:t>Materiales híbridos sintetizados </a:t>
            </a:r>
            <a:endParaRPr lang="es-CO" i="1" dirty="0"/>
          </a:p>
        </p:txBody>
      </p:sp>
      <p:sp>
        <p:nvSpPr>
          <p:cNvPr id="13" name="46 Flecha abajo">
            <a:extLst>
              <a:ext uri="{FF2B5EF4-FFF2-40B4-BE49-F238E27FC236}">
                <a16:creationId xmlns:a16="http://schemas.microsoft.com/office/drawing/2014/main" id="{6B0718D2-F5F4-45CF-A7A3-9433F929D806}"/>
              </a:ext>
            </a:extLst>
          </p:cNvPr>
          <p:cNvSpPr/>
          <p:nvPr/>
        </p:nvSpPr>
        <p:spPr>
          <a:xfrm>
            <a:off x="2162255" y="4632946"/>
            <a:ext cx="936104" cy="162081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EAC1CAF-7C8C-429D-AC80-EF3C72C2E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094" y="1557484"/>
            <a:ext cx="3312368" cy="19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65491B89-3BF8-45A0-83D6-9750228D53DE}"/>
              </a:ext>
            </a:extLst>
          </p:cNvPr>
          <p:cNvSpPr/>
          <p:nvPr/>
        </p:nvSpPr>
        <p:spPr>
          <a:xfrm>
            <a:off x="6866078" y="3066264"/>
            <a:ext cx="356379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SELECTIVIDAD - FÓSFORO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E37AD31-5FCA-41AD-8467-F4B467774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877" y="3776787"/>
            <a:ext cx="4908459" cy="2862171"/>
          </a:xfrm>
          <a:prstGeom prst="rect">
            <a:avLst/>
          </a:prstGeom>
        </p:spPr>
      </p:pic>
      <p:sp>
        <p:nvSpPr>
          <p:cNvPr id="17" name="Flecha a la derecha con bandas 23">
            <a:extLst>
              <a:ext uri="{FF2B5EF4-FFF2-40B4-BE49-F238E27FC236}">
                <a16:creationId xmlns:a16="http://schemas.microsoft.com/office/drawing/2014/main" id="{022E0885-616C-43C1-B4F2-146BA4D29EA6}"/>
              </a:ext>
            </a:extLst>
          </p:cNvPr>
          <p:cNvSpPr/>
          <p:nvPr/>
        </p:nvSpPr>
        <p:spPr>
          <a:xfrm rot="5400000">
            <a:off x="8873402" y="3330646"/>
            <a:ext cx="431800" cy="882650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O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490278D6-E936-4035-9405-C54881F5C0C2}"/>
              </a:ext>
            </a:extLst>
          </p:cNvPr>
          <p:cNvSpPr/>
          <p:nvPr/>
        </p:nvSpPr>
        <p:spPr>
          <a:xfrm>
            <a:off x="10161436" y="3325238"/>
            <a:ext cx="165471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ES" sz="1200" b="1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80 % DE REMOCIÓN EN AGUAS REALES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9395993-123C-4FDF-A885-9C6442417EBC}"/>
              </a:ext>
            </a:extLst>
          </p:cNvPr>
          <p:cNvSpPr/>
          <p:nvPr/>
        </p:nvSpPr>
        <p:spPr>
          <a:xfrm>
            <a:off x="3238458" y="5992627"/>
            <a:ext cx="3431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>
                <a:latin typeface="+mj-lt"/>
              </a:rPr>
              <a:t>Acelas</a:t>
            </a:r>
            <a:r>
              <a:rPr lang="en-US" sz="1200" b="1" dirty="0">
                <a:latin typeface="+mj-lt"/>
              </a:rPr>
              <a:t>, N et al., (2015)</a:t>
            </a:r>
            <a:r>
              <a:rPr lang="en-US" sz="1200" dirty="0">
                <a:latin typeface="+mj-lt"/>
              </a:rPr>
              <a:t>. </a:t>
            </a:r>
            <a:r>
              <a:rPr lang="en-US" sz="1200" b="1" u="sng" dirty="0">
                <a:latin typeface="+mj-lt"/>
                <a:hlinkClick r:id="rId6" tooltip="Go to Chemosphere on ScienceDire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Chemosphere</a:t>
            </a:r>
            <a:r>
              <a:rPr lang="en-US" sz="1200" b="1" u="sng" dirty="0">
                <a:latin typeface="+mj-lt"/>
              </a:rPr>
              <a:t> </a:t>
            </a:r>
            <a:r>
              <a:rPr lang="en-US" sz="1200" b="1" dirty="0">
                <a:latin typeface="+mj-lt"/>
                <a:hlinkClick r:id="rId7" tooltip="Go to table of contents for this volume/iss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Volume 119</a:t>
            </a:r>
            <a:r>
              <a:rPr lang="en-US" sz="1200" dirty="0">
                <a:latin typeface="+mj-lt"/>
              </a:rPr>
              <a:t>, 1353-1360</a:t>
            </a:r>
          </a:p>
          <a:p>
            <a:endParaRPr lang="en-US" sz="1200" i="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436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10" grpId="0"/>
      <p:bldP spid="11" grpId="0" animBg="1"/>
      <p:bldP spid="12" grpId="0"/>
      <p:bldP spid="13" grpId="0" animBg="1"/>
      <p:bldP spid="15" grpId="0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7425F2-4CBA-45D1-9DAA-06657573962C}"/>
              </a:ext>
            </a:extLst>
          </p:cNvPr>
          <p:cNvSpPr txBox="1">
            <a:spLocks/>
          </p:cNvSpPr>
          <p:nvPr/>
        </p:nvSpPr>
        <p:spPr>
          <a:xfrm>
            <a:off x="163497" y="120178"/>
            <a:ext cx="10515600" cy="111654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i="1">
                <a:solidFill>
                  <a:schemeClr val="bg1"/>
                </a:solidFill>
              </a:rPr>
              <a:t>Transformación del fósforo adsorbido</a:t>
            </a:r>
            <a:endParaRPr lang="es-CO" sz="2400" i="1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5278397-1047-473A-A913-2D3F4A808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148" y="2541638"/>
            <a:ext cx="5781694" cy="215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FE641FE-7DC7-4DF0-B64B-7EB2A85CBF9F}"/>
              </a:ext>
            </a:extLst>
          </p:cNvPr>
          <p:cNvSpPr/>
          <p:nvPr/>
        </p:nvSpPr>
        <p:spPr>
          <a:xfrm>
            <a:off x="3283386" y="3202733"/>
            <a:ext cx="277602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CO" altLang="es-CO" dirty="0">
                <a:solidFill>
                  <a:srgbClr val="000000"/>
                </a:solidFill>
                <a:latin typeface="Franklin Gothic Book" panose="020B0503020102020204" pitchFamily="34" charset="0"/>
              </a:rPr>
              <a:t>Materia prima para la industria de fertilizantes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E6CB99B-857B-4280-88A4-5C7C0EB2F9AB}"/>
              </a:ext>
            </a:extLst>
          </p:cNvPr>
          <p:cNvSpPr/>
          <p:nvPr/>
        </p:nvSpPr>
        <p:spPr>
          <a:xfrm>
            <a:off x="3523589" y="2063346"/>
            <a:ext cx="593617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" sz="24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REGENERACIÓN DEL MATERIAL ADSORBENTE</a:t>
            </a:r>
          </a:p>
        </p:txBody>
      </p:sp>
      <p:sp>
        <p:nvSpPr>
          <p:cNvPr id="11" name="19 CuadroTexto">
            <a:extLst>
              <a:ext uri="{FF2B5EF4-FFF2-40B4-BE49-F238E27FC236}">
                <a16:creationId xmlns:a16="http://schemas.microsoft.com/office/drawing/2014/main" id="{196AE4E7-3B1B-4081-B9C8-CC7159581BE1}"/>
              </a:ext>
            </a:extLst>
          </p:cNvPr>
          <p:cNvSpPr txBox="1"/>
          <p:nvPr/>
        </p:nvSpPr>
        <p:spPr>
          <a:xfrm>
            <a:off x="3852546" y="1636698"/>
            <a:ext cx="633875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s-ES" sz="2000" dirty="0">
                <a:solidFill>
                  <a:schemeClr val="bg1"/>
                </a:solidFill>
              </a:rPr>
              <a:t>      Mg</a:t>
            </a:r>
            <a:r>
              <a:rPr lang="es-ES" sz="2000" baseline="30000" dirty="0">
                <a:solidFill>
                  <a:schemeClr val="bg1"/>
                </a:solidFill>
              </a:rPr>
              <a:t>2+ </a:t>
            </a:r>
            <a:r>
              <a:rPr lang="es-ES" sz="2000" dirty="0">
                <a:solidFill>
                  <a:schemeClr val="bg1"/>
                </a:solidFill>
              </a:rPr>
              <a:t>+ NH</a:t>
            </a:r>
            <a:r>
              <a:rPr lang="es-ES" sz="2000" baseline="-25000" dirty="0">
                <a:solidFill>
                  <a:schemeClr val="bg1"/>
                </a:solidFill>
              </a:rPr>
              <a:t>4</a:t>
            </a:r>
            <a:r>
              <a:rPr lang="es-ES" sz="2000" dirty="0">
                <a:solidFill>
                  <a:schemeClr val="bg1"/>
                </a:solidFill>
              </a:rPr>
              <a:t>+PO</a:t>
            </a:r>
            <a:r>
              <a:rPr lang="es-ES" sz="2000" baseline="-25000" dirty="0">
                <a:solidFill>
                  <a:schemeClr val="bg1"/>
                </a:solidFill>
              </a:rPr>
              <a:t>4</a:t>
            </a:r>
            <a:r>
              <a:rPr lang="es-ES" sz="2000" baseline="30000" dirty="0">
                <a:solidFill>
                  <a:schemeClr val="bg1"/>
                </a:solidFill>
              </a:rPr>
              <a:t>3-</a:t>
            </a:r>
            <a:r>
              <a:rPr lang="es-ES" sz="2000" dirty="0">
                <a:solidFill>
                  <a:schemeClr val="bg1"/>
                </a:solidFill>
              </a:rPr>
              <a:t>+6H</a:t>
            </a:r>
            <a:r>
              <a:rPr lang="es-ES" sz="2000" baseline="-25000" dirty="0">
                <a:solidFill>
                  <a:schemeClr val="bg1"/>
                </a:solidFill>
              </a:rPr>
              <a:t>2</a:t>
            </a:r>
            <a:r>
              <a:rPr lang="es-ES" sz="2000" dirty="0">
                <a:solidFill>
                  <a:schemeClr val="bg1"/>
                </a:solidFill>
              </a:rPr>
              <a:t>O                        (MgNH</a:t>
            </a:r>
            <a:r>
              <a:rPr lang="es-ES" sz="2000" baseline="-25000" dirty="0">
                <a:solidFill>
                  <a:schemeClr val="bg1"/>
                </a:solidFill>
              </a:rPr>
              <a:t>4</a:t>
            </a:r>
            <a:r>
              <a:rPr lang="es-ES" sz="2000" dirty="0">
                <a:solidFill>
                  <a:schemeClr val="bg1"/>
                </a:solidFill>
              </a:rPr>
              <a:t>PO</a:t>
            </a:r>
            <a:r>
              <a:rPr lang="es-ES" sz="2000" baseline="-25000" dirty="0">
                <a:solidFill>
                  <a:schemeClr val="bg1"/>
                </a:solidFill>
              </a:rPr>
              <a:t>4</a:t>
            </a:r>
            <a:r>
              <a:rPr lang="es-ES" sz="2000" dirty="0">
                <a:solidFill>
                  <a:schemeClr val="bg1"/>
                </a:solidFill>
              </a:rPr>
              <a:t>).6H</a:t>
            </a:r>
            <a:r>
              <a:rPr lang="es-ES" sz="2000" baseline="-25000" dirty="0">
                <a:solidFill>
                  <a:schemeClr val="bg1"/>
                </a:solidFill>
              </a:rPr>
              <a:t>2</a:t>
            </a:r>
            <a:r>
              <a:rPr lang="es-ES" sz="2000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65BE750-6B60-49F0-9FDD-A8B51C9AA666}"/>
              </a:ext>
            </a:extLst>
          </p:cNvPr>
          <p:cNvSpPr/>
          <p:nvPr/>
        </p:nvSpPr>
        <p:spPr>
          <a:xfrm>
            <a:off x="6345203" y="4971117"/>
            <a:ext cx="58467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i="1" dirty="0">
                <a:ln w="0"/>
                <a:solidFill>
                  <a:schemeClr val="accent3">
                    <a:lumMod val="50000"/>
                  </a:schemeClr>
                </a:solidFill>
                <a:latin typeface="Franklin Gothic Book" panose="020B0503020102020204" pitchFamily="34" charset="0"/>
              </a:rPr>
              <a:t>Desventajas </a:t>
            </a:r>
          </a:p>
          <a:p>
            <a:pPr marL="457200" indent="-457200" algn="ctr">
              <a:buFontTx/>
              <a:buChar char="-"/>
            </a:pPr>
            <a:r>
              <a:rPr lang="es-ES" b="1" i="1" dirty="0">
                <a:ln w="0"/>
                <a:solidFill>
                  <a:schemeClr val="accent3">
                    <a:lumMod val="50000"/>
                  </a:schemeClr>
                </a:solidFill>
                <a:latin typeface="Franklin Gothic Book" panose="020B0503020102020204" pitchFamily="34" charset="0"/>
              </a:rPr>
              <a:t>Costo de la resina</a:t>
            </a:r>
          </a:p>
          <a:p>
            <a:pPr marL="457200" indent="-457200" algn="ctr">
              <a:buFontTx/>
              <a:buChar char="-"/>
            </a:pPr>
            <a:r>
              <a:rPr lang="es-ES" b="1" i="1" dirty="0">
                <a:ln w="0"/>
                <a:solidFill>
                  <a:schemeClr val="accent3">
                    <a:lumMod val="50000"/>
                  </a:schemeClr>
                </a:solidFill>
                <a:latin typeface="Franklin Gothic Book" panose="020B0503020102020204" pitchFamily="34" charset="0"/>
              </a:rPr>
              <a:t>Reactivos para el proceso de síntesis</a:t>
            </a:r>
          </a:p>
          <a:p>
            <a:pPr marL="457200" indent="-457200" algn="ctr">
              <a:buFontTx/>
              <a:buChar char="-"/>
            </a:pPr>
            <a:r>
              <a:rPr lang="es-ES" b="1" i="1" dirty="0">
                <a:ln w="0"/>
                <a:solidFill>
                  <a:schemeClr val="accent3">
                    <a:lumMod val="50000"/>
                  </a:schemeClr>
                </a:solidFill>
                <a:latin typeface="Franklin Gothic Book" panose="020B0503020102020204" pitchFamily="34" charset="0"/>
              </a:rPr>
              <a:t>Alto costo en proceso de desorción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BFC0EF3B-80FA-6A16-E798-BFF390753782}"/>
              </a:ext>
            </a:extLst>
          </p:cNvPr>
          <p:cNvCxnSpPr/>
          <p:nvPr/>
        </p:nvCxnSpPr>
        <p:spPr>
          <a:xfrm>
            <a:off x="6849980" y="1856902"/>
            <a:ext cx="1155031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>
            <a:extLst>
              <a:ext uri="{FF2B5EF4-FFF2-40B4-BE49-F238E27FC236}">
                <a16:creationId xmlns:a16="http://schemas.microsoft.com/office/drawing/2014/main" id="{7A179415-150C-2947-82EC-34BA2E8432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6029"/>
          <a:stretch/>
        </p:blipFill>
        <p:spPr bwMode="auto">
          <a:xfrm>
            <a:off x="370110" y="517903"/>
            <a:ext cx="2289685" cy="6184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7" name="Text Box 26">
            <a:extLst>
              <a:ext uri="{FF2B5EF4-FFF2-40B4-BE49-F238E27FC236}">
                <a16:creationId xmlns:a16="http://schemas.microsoft.com/office/drawing/2014/main" id="{A3D4F73D-0734-B7DF-C013-A682C44AC758}"/>
              </a:ext>
            </a:extLst>
          </p:cNvPr>
          <p:cNvSpPr txBox="1">
            <a:spLocks noChangeArrowheads="1"/>
          </p:cNvSpPr>
          <p:nvPr/>
        </p:nvSpPr>
        <p:spPr bwMode="auto">
          <a:xfrm rot="-905398">
            <a:off x="1473308" y="1758331"/>
            <a:ext cx="478599" cy="27699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200" b="1" dirty="0"/>
              <a:t>M</a:t>
            </a:r>
            <a:endParaRPr lang="en-GB" sz="1200" baseline="30000" dirty="0"/>
          </a:p>
        </p:txBody>
      </p:sp>
      <p:sp>
        <p:nvSpPr>
          <p:cNvPr id="18" name="Text Box 26">
            <a:extLst>
              <a:ext uri="{FF2B5EF4-FFF2-40B4-BE49-F238E27FC236}">
                <a16:creationId xmlns:a16="http://schemas.microsoft.com/office/drawing/2014/main" id="{1CA5361F-424F-B43A-4AE7-4CC6A7A109F7}"/>
              </a:ext>
            </a:extLst>
          </p:cNvPr>
          <p:cNvSpPr txBox="1">
            <a:spLocks noChangeArrowheads="1"/>
          </p:cNvSpPr>
          <p:nvPr/>
        </p:nvSpPr>
        <p:spPr bwMode="auto">
          <a:xfrm rot="-905398">
            <a:off x="947842" y="2543717"/>
            <a:ext cx="427113" cy="27699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200" b="1" dirty="0"/>
              <a:t>M</a:t>
            </a:r>
            <a:endParaRPr lang="en-GB" sz="1200" baseline="30000" dirty="0"/>
          </a:p>
        </p:txBody>
      </p:sp>
      <p:sp>
        <p:nvSpPr>
          <p:cNvPr id="19" name="Text Box 26">
            <a:extLst>
              <a:ext uri="{FF2B5EF4-FFF2-40B4-BE49-F238E27FC236}">
                <a16:creationId xmlns:a16="http://schemas.microsoft.com/office/drawing/2014/main" id="{396DBBE4-40E7-DE51-5D09-58DB68D5A322}"/>
              </a:ext>
            </a:extLst>
          </p:cNvPr>
          <p:cNvSpPr txBox="1">
            <a:spLocks noChangeArrowheads="1"/>
          </p:cNvSpPr>
          <p:nvPr/>
        </p:nvSpPr>
        <p:spPr bwMode="auto">
          <a:xfrm rot="-905398">
            <a:off x="1623136" y="3017946"/>
            <a:ext cx="472685" cy="27699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200" b="1" dirty="0"/>
              <a:t>M</a:t>
            </a:r>
            <a:endParaRPr lang="en-GB" sz="1200" baseline="30000" dirty="0"/>
          </a:p>
        </p:txBody>
      </p:sp>
      <p:sp>
        <p:nvSpPr>
          <p:cNvPr id="20" name="Text Box 26">
            <a:extLst>
              <a:ext uri="{FF2B5EF4-FFF2-40B4-BE49-F238E27FC236}">
                <a16:creationId xmlns:a16="http://schemas.microsoft.com/office/drawing/2014/main" id="{195D5047-AE9E-1F60-ECF2-63B6898DE104}"/>
              </a:ext>
            </a:extLst>
          </p:cNvPr>
          <p:cNvSpPr txBox="1">
            <a:spLocks noChangeArrowheads="1"/>
          </p:cNvSpPr>
          <p:nvPr/>
        </p:nvSpPr>
        <p:spPr bwMode="auto">
          <a:xfrm rot="-905398">
            <a:off x="1021154" y="3667879"/>
            <a:ext cx="499057" cy="27699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200" b="1" dirty="0"/>
              <a:t>M</a:t>
            </a:r>
            <a:endParaRPr lang="en-GB" sz="1200" baseline="30000" dirty="0"/>
          </a:p>
        </p:txBody>
      </p:sp>
      <p:sp>
        <p:nvSpPr>
          <p:cNvPr id="21" name="Text Box 26">
            <a:extLst>
              <a:ext uri="{FF2B5EF4-FFF2-40B4-BE49-F238E27FC236}">
                <a16:creationId xmlns:a16="http://schemas.microsoft.com/office/drawing/2014/main" id="{0AD6F5DA-F8B3-2387-D4B0-804E77B9EFC0}"/>
              </a:ext>
            </a:extLst>
          </p:cNvPr>
          <p:cNvSpPr txBox="1">
            <a:spLocks noChangeArrowheads="1"/>
          </p:cNvSpPr>
          <p:nvPr/>
        </p:nvSpPr>
        <p:spPr bwMode="auto">
          <a:xfrm rot="-905398">
            <a:off x="713575" y="1354040"/>
            <a:ext cx="464623" cy="27699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200" b="1" dirty="0"/>
              <a:t>M</a:t>
            </a:r>
            <a:endParaRPr lang="en-GB" sz="1200" baseline="30000" dirty="0"/>
          </a:p>
        </p:txBody>
      </p:sp>
      <p:sp>
        <p:nvSpPr>
          <p:cNvPr id="22" name="Oval 57">
            <a:extLst>
              <a:ext uri="{FF2B5EF4-FFF2-40B4-BE49-F238E27FC236}">
                <a16:creationId xmlns:a16="http://schemas.microsoft.com/office/drawing/2014/main" id="{D6FB9354-7C1D-B754-6E44-97761ACC9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655" y="-2303309"/>
            <a:ext cx="431874" cy="470644"/>
          </a:xfrm>
          <a:prstGeom prst="ellipse">
            <a:avLst/>
          </a:prstGeom>
          <a:solidFill>
            <a:srgbClr val="80008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NaOH</a:t>
            </a:r>
          </a:p>
        </p:txBody>
      </p:sp>
      <p:sp>
        <p:nvSpPr>
          <p:cNvPr id="23" name="Oval 54">
            <a:extLst>
              <a:ext uri="{FF2B5EF4-FFF2-40B4-BE49-F238E27FC236}">
                <a16:creationId xmlns:a16="http://schemas.microsoft.com/office/drawing/2014/main" id="{12A19308-49B7-9BCF-62AE-06745C322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7" y="-1462187"/>
            <a:ext cx="654157" cy="35411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100" b="1" dirty="0">
                <a:cs typeface="Arial" pitchFamily="34" charset="0"/>
              </a:rPr>
              <a:t>H</a:t>
            </a:r>
            <a:r>
              <a:rPr lang="en-US" sz="1100" b="1" baseline="-25000" dirty="0">
                <a:cs typeface="Arial" pitchFamily="34" charset="0"/>
              </a:rPr>
              <a:t>2</a:t>
            </a:r>
            <a:r>
              <a:rPr lang="en-US" sz="1100" b="1" dirty="0">
                <a:cs typeface="Arial" pitchFamily="34" charset="0"/>
              </a:rPr>
              <a:t>PO</a:t>
            </a:r>
            <a:r>
              <a:rPr lang="en-US" sz="1100" b="1" baseline="-25000" dirty="0">
                <a:cs typeface="Arial" pitchFamily="34" charset="0"/>
              </a:rPr>
              <a:t>4</a:t>
            </a:r>
            <a:r>
              <a:rPr lang="en-US" sz="1100" baseline="30000" dirty="0">
                <a:cs typeface="Arial" pitchFamily="34" charset="0"/>
              </a:rPr>
              <a:t>-</a:t>
            </a:r>
            <a:endParaRPr lang="en-US" sz="1100" dirty="0">
              <a:cs typeface="Arial" pitchFamily="34" charset="0"/>
            </a:endParaRPr>
          </a:p>
        </p:txBody>
      </p:sp>
      <p:sp>
        <p:nvSpPr>
          <p:cNvPr id="24" name="Oval 54">
            <a:extLst>
              <a:ext uri="{FF2B5EF4-FFF2-40B4-BE49-F238E27FC236}">
                <a16:creationId xmlns:a16="http://schemas.microsoft.com/office/drawing/2014/main" id="{A31B9CF0-5A89-27F0-323D-718812934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240" y="-777435"/>
            <a:ext cx="654157" cy="35411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100" b="1" dirty="0">
                <a:cs typeface="Arial" pitchFamily="34" charset="0"/>
              </a:rPr>
              <a:t>H</a:t>
            </a:r>
            <a:r>
              <a:rPr lang="en-US" sz="1100" b="1" baseline="-25000" dirty="0">
                <a:cs typeface="Arial" pitchFamily="34" charset="0"/>
              </a:rPr>
              <a:t>2</a:t>
            </a:r>
            <a:r>
              <a:rPr lang="en-US" sz="1100" b="1" dirty="0">
                <a:cs typeface="Arial" pitchFamily="34" charset="0"/>
              </a:rPr>
              <a:t>PO</a:t>
            </a:r>
            <a:r>
              <a:rPr lang="en-US" sz="1100" b="1" baseline="-25000" dirty="0">
                <a:cs typeface="Arial" pitchFamily="34" charset="0"/>
              </a:rPr>
              <a:t>4</a:t>
            </a:r>
            <a:r>
              <a:rPr lang="en-US" sz="1100" baseline="30000" dirty="0">
                <a:cs typeface="Arial" pitchFamily="34" charset="0"/>
              </a:rPr>
              <a:t>-</a:t>
            </a:r>
            <a:endParaRPr lang="en-US" sz="1100" dirty="0">
              <a:cs typeface="Arial" pitchFamily="34" charset="0"/>
            </a:endParaRPr>
          </a:p>
        </p:txBody>
      </p:sp>
      <p:sp>
        <p:nvSpPr>
          <p:cNvPr id="25" name="Oval 54">
            <a:extLst>
              <a:ext uri="{FF2B5EF4-FFF2-40B4-BE49-F238E27FC236}">
                <a16:creationId xmlns:a16="http://schemas.microsoft.com/office/drawing/2014/main" id="{9B64E15C-1D15-A03F-4EE6-717602833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084" y="-1213694"/>
            <a:ext cx="654157" cy="35411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100" b="1" dirty="0">
                <a:cs typeface="Arial" pitchFamily="34" charset="0"/>
              </a:rPr>
              <a:t>H</a:t>
            </a:r>
            <a:r>
              <a:rPr lang="en-US" sz="1100" b="1" baseline="-25000" dirty="0">
                <a:cs typeface="Arial" pitchFamily="34" charset="0"/>
              </a:rPr>
              <a:t>2</a:t>
            </a:r>
            <a:r>
              <a:rPr lang="en-US" sz="1100" b="1" dirty="0">
                <a:cs typeface="Arial" pitchFamily="34" charset="0"/>
              </a:rPr>
              <a:t>PO</a:t>
            </a:r>
            <a:r>
              <a:rPr lang="en-US" sz="1100" b="1" baseline="-25000" dirty="0">
                <a:cs typeface="Arial" pitchFamily="34" charset="0"/>
              </a:rPr>
              <a:t>4</a:t>
            </a:r>
            <a:r>
              <a:rPr lang="en-US" sz="1100" baseline="30000" dirty="0">
                <a:cs typeface="Arial" pitchFamily="34" charset="0"/>
              </a:rPr>
              <a:t>-</a:t>
            </a:r>
            <a:endParaRPr lang="en-US" sz="1100" dirty="0">
              <a:cs typeface="Arial" pitchFamily="34" charset="0"/>
            </a:endParaRPr>
          </a:p>
        </p:txBody>
      </p:sp>
      <p:sp>
        <p:nvSpPr>
          <p:cNvPr id="26" name="Oval 54">
            <a:extLst>
              <a:ext uri="{FF2B5EF4-FFF2-40B4-BE49-F238E27FC236}">
                <a16:creationId xmlns:a16="http://schemas.microsoft.com/office/drawing/2014/main" id="{3B70CC46-4BE7-C6BD-B787-35BA75EE1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781" y="-1756569"/>
            <a:ext cx="654157" cy="35411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100" b="1" dirty="0">
                <a:cs typeface="Arial" pitchFamily="34" charset="0"/>
              </a:rPr>
              <a:t>H</a:t>
            </a:r>
            <a:r>
              <a:rPr lang="en-US" sz="1100" b="1" baseline="-25000" dirty="0">
                <a:cs typeface="Arial" pitchFamily="34" charset="0"/>
              </a:rPr>
              <a:t>2</a:t>
            </a:r>
            <a:r>
              <a:rPr lang="en-US" sz="1100" b="1" dirty="0">
                <a:cs typeface="Arial" pitchFamily="34" charset="0"/>
              </a:rPr>
              <a:t>PO</a:t>
            </a:r>
            <a:r>
              <a:rPr lang="en-US" sz="1100" b="1" baseline="-25000" dirty="0">
                <a:cs typeface="Arial" pitchFamily="34" charset="0"/>
              </a:rPr>
              <a:t>4</a:t>
            </a:r>
            <a:r>
              <a:rPr lang="en-US" sz="1100" baseline="30000" dirty="0">
                <a:cs typeface="Arial" pitchFamily="34" charset="0"/>
              </a:rPr>
              <a:t>-</a:t>
            </a:r>
            <a:endParaRPr lang="en-US" sz="1100" dirty="0">
              <a:cs typeface="Arial" pitchFamily="34" charset="0"/>
            </a:endParaRPr>
          </a:p>
        </p:txBody>
      </p:sp>
      <p:sp>
        <p:nvSpPr>
          <p:cNvPr id="27" name="Oval 54">
            <a:extLst>
              <a:ext uri="{FF2B5EF4-FFF2-40B4-BE49-F238E27FC236}">
                <a16:creationId xmlns:a16="http://schemas.microsoft.com/office/drawing/2014/main" id="{41832155-27B2-21AB-9A7E-7E78F20B3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52" y="-2067987"/>
            <a:ext cx="654157" cy="35411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100" b="1" dirty="0">
                <a:cs typeface="Arial" pitchFamily="34" charset="0"/>
              </a:rPr>
              <a:t>H</a:t>
            </a:r>
            <a:r>
              <a:rPr lang="en-US" sz="1100" b="1" baseline="-25000" dirty="0">
                <a:cs typeface="Arial" pitchFamily="34" charset="0"/>
              </a:rPr>
              <a:t>2</a:t>
            </a:r>
            <a:r>
              <a:rPr lang="en-US" sz="1100" b="1" dirty="0">
                <a:cs typeface="Arial" pitchFamily="34" charset="0"/>
              </a:rPr>
              <a:t>PO</a:t>
            </a:r>
            <a:r>
              <a:rPr lang="en-US" sz="1100" b="1" baseline="-25000" dirty="0">
                <a:cs typeface="Arial" pitchFamily="34" charset="0"/>
              </a:rPr>
              <a:t>4</a:t>
            </a:r>
            <a:r>
              <a:rPr lang="en-US" sz="1100" baseline="30000" dirty="0">
                <a:cs typeface="Arial" pitchFamily="34" charset="0"/>
              </a:rPr>
              <a:t>-</a:t>
            </a:r>
            <a:endParaRPr lang="en-US" sz="1100" dirty="0">
              <a:cs typeface="Arial" pitchFamily="34" charset="0"/>
            </a:endParaRPr>
          </a:p>
        </p:txBody>
      </p:sp>
      <p:sp>
        <p:nvSpPr>
          <p:cNvPr id="28" name="Oval 57">
            <a:extLst>
              <a:ext uri="{FF2B5EF4-FFF2-40B4-BE49-F238E27FC236}">
                <a16:creationId xmlns:a16="http://schemas.microsoft.com/office/drawing/2014/main" id="{0A34836A-EFD4-DB62-AA55-0345AC6AF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711" y="-2303309"/>
            <a:ext cx="431874" cy="470644"/>
          </a:xfrm>
          <a:prstGeom prst="ellipse">
            <a:avLst/>
          </a:prstGeom>
          <a:solidFill>
            <a:srgbClr val="80008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NaOH</a:t>
            </a:r>
          </a:p>
        </p:txBody>
      </p:sp>
      <p:sp>
        <p:nvSpPr>
          <p:cNvPr id="29" name="Oval 57">
            <a:extLst>
              <a:ext uri="{FF2B5EF4-FFF2-40B4-BE49-F238E27FC236}">
                <a16:creationId xmlns:a16="http://schemas.microsoft.com/office/drawing/2014/main" id="{CB791312-62B8-C159-2AB3-184786314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941" y="-2332847"/>
            <a:ext cx="431874" cy="470644"/>
          </a:xfrm>
          <a:prstGeom prst="ellipse">
            <a:avLst/>
          </a:prstGeom>
          <a:solidFill>
            <a:srgbClr val="80008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NaOH</a:t>
            </a:r>
          </a:p>
        </p:txBody>
      </p:sp>
      <p:sp>
        <p:nvSpPr>
          <p:cNvPr id="30" name="Oval 57">
            <a:extLst>
              <a:ext uri="{FF2B5EF4-FFF2-40B4-BE49-F238E27FC236}">
                <a16:creationId xmlns:a16="http://schemas.microsoft.com/office/drawing/2014/main" id="{F7BF4C03-63A9-52C5-198A-BDBC7B24D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997" y="-2316481"/>
            <a:ext cx="431874" cy="470644"/>
          </a:xfrm>
          <a:prstGeom prst="ellipse">
            <a:avLst/>
          </a:prstGeom>
          <a:solidFill>
            <a:srgbClr val="80008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NaOH</a:t>
            </a:r>
          </a:p>
        </p:txBody>
      </p:sp>
    </p:spTree>
    <p:extLst>
      <p:ext uri="{BB962C8B-B14F-4D97-AF65-F5344CB8AC3E}">
        <p14:creationId xmlns:p14="http://schemas.microsoft.com/office/powerpoint/2010/main" val="319587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92044E-7 L 0.09444 0.796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3980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71785E-6 L 0.05087 0.5397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" y="2698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9.43571E-7 L 0.08212 0.5030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2513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42368E-6 L 0.0257 0.388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" y="1940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00833E-6 L -0.06858 0.3940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19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3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993F84A-A71B-FC7A-F896-EED0943E78BD}"/>
              </a:ext>
            </a:extLst>
          </p:cNvPr>
          <p:cNvSpPr txBox="1"/>
          <p:nvPr/>
        </p:nvSpPr>
        <p:spPr>
          <a:xfrm>
            <a:off x="2216331" y="2690336"/>
            <a:ext cx="7759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Franklin Gothic Book" panose="020B0503020102020204" pitchFamily="34" charset="0"/>
              </a:rPr>
              <a:t>RESIDUOS AGROINDUSTRIALES:  PRODUCCIÓN DE ADSORBENTES PARA LA REMOCIÓN DE FÓSFORO EN AGUAS Y SU TRANSFORMACIÓN A UN FERTILIZANTE</a:t>
            </a:r>
          </a:p>
        </p:txBody>
      </p:sp>
    </p:spTree>
    <p:extLst>
      <p:ext uri="{BB962C8B-B14F-4D97-AF65-F5344CB8AC3E}">
        <p14:creationId xmlns:p14="http://schemas.microsoft.com/office/powerpoint/2010/main" val="1665055317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12327</TotalTime>
  <Words>1904</Words>
  <Application>Microsoft Office PowerPoint</Application>
  <PresentationFormat>Panorámica</PresentationFormat>
  <Paragraphs>287</Paragraphs>
  <Slides>25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Fairwater Script</vt:lpstr>
      <vt:lpstr>Franklin Gothic Book</vt:lpstr>
      <vt:lpstr>NexusSans</vt:lpstr>
      <vt:lpstr>Times</vt:lpstr>
      <vt:lpstr>Wingdings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6.2 Ventajas Usuario Externo</dc:title>
  <dc:creator>Natalia Cadena Sandoval</dc:creator>
  <cp:lastModifiedBy>Anderson Eduardo Guerrero Sanchez</cp:lastModifiedBy>
  <cp:revision>58</cp:revision>
  <dcterms:created xsi:type="dcterms:W3CDTF">2021-02-09T15:46:28Z</dcterms:created>
  <dcterms:modified xsi:type="dcterms:W3CDTF">2022-09-29T14:55:11Z</dcterms:modified>
</cp:coreProperties>
</file>