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4"/>
  </p:notesMasterIdLst>
  <p:sldIdLst>
    <p:sldId id="289" r:id="rId3"/>
    <p:sldId id="321" r:id="rId4"/>
    <p:sldId id="295" r:id="rId5"/>
    <p:sldId id="296" r:id="rId6"/>
    <p:sldId id="297" r:id="rId7"/>
    <p:sldId id="298" r:id="rId8"/>
    <p:sldId id="299" r:id="rId9"/>
    <p:sldId id="300" r:id="rId10"/>
    <p:sldId id="301" r:id="rId11"/>
    <p:sldId id="302" r:id="rId12"/>
    <p:sldId id="303" r:id="rId13"/>
    <p:sldId id="304" r:id="rId14"/>
    <p:sldId id="305" r:id="rId15"/>
    <p:sldId id="316" r:id="rId16"/>
    <p:sldId id="317" r:id="rId17"/>
    <p:sldId id="318" r:id="rId18"/>
    <p:sldId id="319" r:id="rId19"/>
    <p:sldId id="320" r:id="rId20"/>
    <p:sldId id="286" r:id="rId21"/>
    <p:sldId id="322" r:id="rId22"/>
    <p:sldId id="323" r:id="rId23"/>
    <p:sldId id="306" r:id="rId24"/>
    <p:sldId id="307" r:id="rId25"/>
    <p:sldId id="308" r:id="rId26"/>
    <p:sldId id="309" r:id="rId27"/>
    <p:sldId id="324" r:id="rId28"/>
    <p:sldId id="310" r:id="rId29"/>
    <p:sldId id="325" r:id="rId30"/>
    <p:sldId id="311" r:id="rId31"/>
    <p:sldId id="312" r:id="rId32"/>
    <p:sldId id="357" r:id="rId33"/>
    <p:sldId id="313" r:id="rId34"/>
    <p:sldId id="314" r:id="rId35"/>
    <p:sldId id="315" r:id="rId36"/>
    <p:sldId id="360" r:id="rId37"/>
    <p:sldId id="361" r:id="rId38"/>
    <p:sldId id="362" r:id="rId39"/>
    <p:sldId id="358" r:id="rId40"/>
    <p:sldId id="359" r:id="rId41"/>
    <p:sldId id="344" r:id="rId42"/>
    <p:sldId id="333" r:id="rId43"/>
    <p:sldId id="346" r:id="rId44"/>
    <p:sldId id="364" r:id="rId45"/>
    <p:sldId id="332" r:id="rId46"/>
    <p:sldId id="348" r:id="rId47"/>
    <p:sldId id="353" r:id="rId48"/>
    <p:sldId id="347" r:id="rId49"/>
    <p:sldId id="261" r:id="rId50"/>
    <p:sldId id="259" r:id="rId51"/>
    <p:sldId id="341" r:id="rId52"/>
    <p:sldId id="342" r:id="rId5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883" autoAdjust="0"/>
    <p:restoredTop sz="94660"/>
  </p:normalViewPr>
  <p:slideViewPr>
    <p:cSldViewPr>
      <p:cViewPr varScale="1">
        <p:scale>
          <a:sx n="41" d="100"/>
          <a:sy n="41" d="100"/>
        </p:scale>
        <p:origin x="30" y="7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SISTEMAS-FNB\FedeBiocombustibles\Dr.%20Jorge%20Bendeck\Recursos%20Presentaciones\Grafica%20de%20petroleo.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jramirez\Mis%20documentos\Juan\Ministerio\Estadisticas%20DCF\Inflacion\Dcto%20Inflacion%20Nov07\Otros%20Datos\Info%20Dcto%20Inf.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92.168.0.16\Compartido\Todos\SISPA\Matriz%20de%20Edades\2013_May%2003-11%20Matriz%20de%20edades%202010%20(Nuevas%20subzon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55629527413222E-2"/>
          <c:y val="0.23417715377972698"/>
          <c:w val="0.87888579322175331"/>
          <c:h val="0.69303127555903854"/>
        </c:manualLayout>
      </c:layout>
      <c:barChart>
        <c:barDir val="col"/>
        <c:grouping val="clustered"/>
        <c:varyColors val="0"/>
        <c:ser>
          <c:idx val="0"/>
          <c:order val="0"/>
          <c:tx>
            <c:strRef>
              <c:f>Hoja1!$B$1</c:f>
              <c:strCache>
                <c:ptCount val="1"/>
                <c:pt idx="0">
                  <c:v>Serie 1</c:v>
                </c:pt>
              </c:strCache>
            </c:strRef>
          </c:tx>
          <c:spPr>
            <a:solidFill>
              <a:srgbClr val="BD2C25"/>
            </a:solidFill>
          </c:spPr>
          <c:invertIfNegative val="1"/>
          <c:cat>
            <c:numRef>
              <c:f>Hoja1!$A$2:$A$134</c:f>
              <c:numCache>
                <c:formatCode>General</c:formatCode>
                <c:ptCount val="133"/>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numCache>
            </c:numRef>
          </c:cat>
          <c:val>
            <c:numRef>
              <c:f>Hoja1!$B$2:$B$134</c:f>
              <c:numCache>
                <c:formatCode>General</c:formatCode>
                <c:ptCount val="133"/>
                <c:pt idx="0">
                  <c:v>-0.15490000000000004</c:v>
                </c:pt>
                <c:pt idx="1">
                  <c:v>-0.10070000000000001</c:v>
                </c:pt>
                <c:pt idx="2">
                  <c:v>-0.1158</c:v>
                </c:pt>
                <c:pt idx="3">
                  <c:v>-0.16789999999999999</c:v>
                </c:pt>
                <c:pt idx="4">
                  <c:v>-0.2301</c:v>
                </c:pt>
                <c:pt idx="5">
                  <c:v>-0.20190000000000002</c:v>
                </c:pt>
                <c:pt idx="6">
                  <c:v>-0.18030000000000002</c:v>
                </c:pt>
                <c:pt idx="7">
                  <c:v>-0.253</c:v>
                </c:pt>
                <c:pt idx="8">
                  <c:v>-0.1696</c:v>
                </c:pt>
                <c:pt idx="9">
                  <c:v>-9.0700000000000017E-2</c:v>
                </c:pt>
                <c:pt idx="10">
                  <c:v>-0.30410000000000004</c:v>
                </c:pt>
                <c:pt idx="11">
                  <c:v>-0.2676</c:v>
                </c:pt>
                <c:pt idx="12">
                  <c:v>-0.30650000000000011</c:v>
                </c:pt>
                <c:pt idx="13">
                  <c:v>-0.3427</c:v>
                </c:pt>
                <c:pt idx="14">
                  <c:v>-0.30390000000000006</c:v>
                </c:pt>
                <c:pt idx="15">
                  <c:v>-0.24550000000000002</c:v>
                </c:pt>
                <c:pt idx="16">
                  <c:v>-0.10420000000000001</c:v>
                </c:pt>
                <c:pt idx="17">
                  <c:v>-0.14480000000000001</c:v>
                </c:pt>
                <c:pt idx="18">
                  <c:v>-0.2742</c:v>
                </c:pt>
                <c:pt idx="19">
                  <c:v>-0.15730000000000002</c:v>
                </c:pt>
                <c:pt idx="20">
                  <c:v>-0.1115</c:v>
                </c:pt>
                <c:pt idx="21">
                  <c:v>-0.1711</c:v>
                </c:pt>
                <c:pt idx="22">
                  <c:v>-0.26190000000000002</c:v>
                </c:pt>
                <c:pt idx="23">
                  <c:v>-0.35150000000000003</c:v>
                </c:pt>
                <c:pt idx="24">
                  <c:v>-0.41110000000000002</c:v>
                </c:pt>
                <c:pt idx="25">
                  <c:v>-0.29210000000000008</c:v>
                </c:pt>
                <c:pt idx="26">
                  <c:v>-0.24050000000000002</c:v>
                </c:pt>
                <c:pt idx="27">
                  <c:v>-0.38410000000000005</c:v>
                </c:pt>
                <c:pt idx="28">
                  <c:v>-0.43120000000000008</c:v>
                </c:pt>
                <c:pt idx="29">
                  <c:v>-0.43370000000000003</c:v>
                </c:pt>
                <c:pt idx="30">
                  <c:v>-0.41720000000000002</c:v>
                </c:pt>
                <c:pt idx="31">
                  <c:v>-0.43850000000000006</c:v>
                </c:pt>
                <c:pt idx="32">
                  <c:v>-0.38200000000000006</c:v>
                </c:pt>
                <c:pt idx="33">
                  <c:v>-0.3509000000000001</c:v>
                </c:pt>
                <c:pt idx="34">
                  <c:v>-0.19139999999999999</c:v>
                </c:pt>
                <c:pt idx="35">
                  <c:v>-0.1145</c:v>
                </c:pt>
                <c:pt idx="36">
                  <c:v>-0.31280000000000008</c:v>
                </c:pt>
                <c:pt idx="37">
                  <c:v>-0.34700000000000003</c:v>
                </c:pt>
                <c:pt idx="38">
                  <c:v>-0.24110000000000001</c:v>
                </c:pt>
                <c:pt idx="39">
                  <c:v>-0.26050000000000001</c:v>
                </c:pt>
                <c:pt idx="40">
                  <c:v>-0.23750000000000002</c:v>
                </c:pt>
                <c:pt idx="41">
                  <c:v>-0.16719999999999999</c:v>
                </c:pt>
                <c:pt idx="42">
                  <c:v>-0.25440000000000002</c:v>
                </c:pt>
                <c:pt idx="43">
                  <c:v>-0.23419999999999999</c:v>
                </c:pt>
                <c:pt idx="44">
                  <c:v>-0.22950000000000001</c:v>
                </c:pt>
                <c:pt idx="45">
                  <c:v>-0.1615</c:v>
                </c:pt>
                <c:pt idx="46">
                  <c:v>-6.6400000000000001E-2</c:v>
                </c:pt>
                <c:pt idx="47">
                  <c:v>-0.1313</c:v>
                </c:pt>
                <c:pt idx="48">
                  <c:v>-0.1331</c:v>
                </c:pt>
                <c:pt idx="49">
                  <c:v>-0.252</c:v>
                </c:pt>
                <c:pt idx="50">
                  <c:v>-6.3600000000000004E-2</c:v>
                </c:pt>
                <c:pt idx="51">
                  <c:v>-3.8199999999999998E-2</c:v>
                </c:pt>
                <c:pt idx="52">
                  <c:v>-5.8000000000000003E-2</c:v>
                </c:pt>
                <c:pt idx="53">
                  <c:v>-0.20080000000000001</c:v>
                </c:pt>
                <c:pt idx="54">
                  <c:v>-5.6599999999999998E-2</c:v>
                </c:pt>
                <c:pt idx="55">
                  <c:v>-8.8300000000000017E-2</c:v>
                </c:pt>
                <c:pt idx="56">
                  <c:v>-6.0500000000000005E-2</c:v>
                </c:pt>
                <c:pt idx="57">
                  <c:v>5.2500000000000005E-2</c:v>
                </c:pt>
                <c:pt idx="58">
                  <c:v>8.1900000000000001E-2</c:v>
                </c:pt>
                <c:pt idx="59">
                  <c:v>6.5800000000000011E-2</c:v>
                </c:pt>
                <c:pt idx="60">
                  <c:v>0.1123</c:v>
                </c:pt>
                <c:pt idx="61">
                  <c:v>0.16239999999999999</c:v>
                </c:pt>
                <c:pt idx="62">
                  <c:v>0.12010000000000001</c:v>
                </c:pt>
                <c:pt idx="63">
                  <c:v>0.11219999999999998</c:v>
                </c:pt>
                <c:pt idx="64">
                  <c:v>0.22009999999999999</c:v>
                </c:pt>
                <c:pt idx="65">
                  <c:v>9.3900000000000039E-2</c:v>
                </c:pt>
                <c:pt idx="66">
                  <c:v>-4.0800000000000003E-2</c:v>
                </c:pt>
                <c:pt idx="67">
                  <c:v>-4.2500000000000003E-2</c:v>
                </c:pt>
                <c:pt idx="68">
                  <c:v>-5.4700000000000006E-2</c:v>
                </c:pt>
                <c:pt idx="69">
                  <c:v>-6.7100000000000021E-2</c:v>
                </c:pt>
                <c:pt idx="70">
                  <c:v>-0.15730000000000002</c:v>
                </c:pt>
                <c:pt idx="71">
                  <c:v>-1.1000000000000003E-3</c:v>
                </c:pt>
                <c:pt idx="72">
                  <c:v>4.0900000000000006E-2</c:v>
                </c:pt>
                <c:pt idx="73">
                  <c:v>0.11720000000000001</c:v>
                </c:pt>
                <c:pt idx="74">
                  <c:v>-9.6800000000000025E-2</c:v>
                </c:pt>
                <c:pt idx="75">
                  <c:v>-0.1133</c:v>
                </c:pt>
                <c:pt idx="76">
                  <c:v>-0.17240000000000003</c:v>
                </c:pt>
                <c:pt idx="77">
                  <c:v>6.8099999999999994E-2</c:v>
                </c:pt>
                <c:pt idx="78">
                  <c:v>0.12000000000000001</c:v>
                </c:pt>
                <c:pt idx="79">
                  <c:v>7.7100000000000002E-2</c:v>
                </c:pt>
                <c:pt idx="80">
                  <c:v>2.7700000000000002E-2</c:v>
                </c:pt>
                <c:pt idx="81">
                  <c:v>0.10320000000000001</c:v>
                </c:pt>
                <c:pt idx="82">
                  <c:v>0.129</c:v>
                </c:pt>
                <c:pt idx="83">
                  <c:v>0.14660000000000001</c:v>
                </c:pt>
                <c:pt idx="84">
                  <c:v>-0.11749999999999998</c:v>
                </c:pt>
                <c:pt idx="85">
                  <c:v>-5.2800000000000007E-2</c:v>
                </c:pt>
                <c:pt idx="86">
                  <c:v>5.7000000000000011E-3</c:v>
                </c:pt>
                <c:pt idx="87">
                  <c:v>2.1300000000000003E-2</c:v>
                </c:pt>
                <c:pt idx="88">
                  <c:v>9.1000000000000004E-3</c:v>
                </c:pt>
                <c:pt idx="89">
                  <c:v>0.11370000000000001</c:v>
                </c:pt>
                <c:pt idx="90">
                  <c:v>6.88E-2</c:v>
                </c:pt>
                <c:pt idx="91">
                  <c:v>-3.0200000000000005E-2</c:v>
                </c:pt>
                <c:pt idx="92">
                  <c:v>5.6899999999999999E-2</c:v>
                </c:pt>
                <c:pt idx="93">
                  <c:v>0.19239999999999999</c:v>
                </c:pt>
                <c:pt idx="94">
                  <c:v>-5.1199999999999996E-2</c:v>
                </c:pt>
                <c:pt idx="95">
                  <c:v>1.8400000000000003E-2</c:v>
                </c:pt>
                <c:pt idx="96">
                  <c:v>-7.4300000000000019E-2</c:v>
                </c:pt>
                <c:pt idx="97">
                  <c:v>0.17830000000000001</c:v>
                </c:pt>
                <c:pt idx="98">
                  <c:v>9.9500000000000019E-2</c:v>
                </c:pt>
                <c:pt idx="99">
                  <c:v>0.18660000000000002</c:v>
                </c:pt>
                <c:pt idx="100">
                  <c:v>0.2311</c:v>
                </c:pt>
                <c:pt idx="101">
                  <c:v>0.27100000000000002</c:v>
                </c:pt>
                <c:pt idx="102">
                  <c:v>0.15230000000000002</c:v>
                </c:pt>
                <c:pt idx="103">
                  <c:v>0.31750000000000006</c:v>
                </c:pt>
                <c:pt idx="104">
                  <c:v>0.1263</c:v>
                </c:pt>
                <c:pt idx="105">
                  <c:v>0.10680000000000002</c:v>
                </c:pt>
                <c:pt idx="106">
                  <c:v>0.1966</c:v>
                </c:pt>
                <c:pt idx="107">
                  <c:v>0.33030000000000004</c:v>
                </c:pt>
                <c:pt idx="108">
                  <c:v>0.3417</c:v>
                </c:pt>
                <c:pt idx="109">
                  <c:v>0.26570000000000005</c:v>
                </c:pt>
                <c:pt idx="110">
                  <c:v>0.39810000000000006</c:v>
                </c:pt>
                <c:pt idx="111">
                  <c:v>0.37600000000000006</c:v>
                </c:pt>
                <c:pt idx="112">
                  <c:v>0.23369999999999999</c:v>
                </c:pt>
                <c:pt idx="113">
                  <c:v>0.26470000000000005</c:v>
                </c:pt>
                <c:pt idx="114">
                  <c:v>0.32560000000000006</c:v>
                </c:pt>
                <c:pt idx="115">
                  <c:v>0.44900000000000001</c:v>
                </c:pt>
                <c:pt idx="116">
                  <c:v>0.31940000000000007</c:v>
                </c:pt>
                <c:pt idx="117">
                  <c:v>0.51439999999999997</c:v>
                </c:pt>
                <c:pt idx="118">
                  <c:v>0.63249999999999995</c:v>
                </c:pt>
                <c:pt idx="119">
                  <c:v>0.45479999999999998</c:v>
                </c:pt>
                <c:pt idx="120">
                  <c:v>0.42880000000000007</c:v>
                </c:pt>
                <c:pt idx="121">
                  <c:v>0.55059999999999998</c:v>
                </c:pt>
                <c:pt idx="122">
                  <c:v>0.6130000000000001</c:v>
                </c:pt>
                <c:pt idx="123">
                  <c:v>0.62190000000000012</c:v>
                </c:pt>
                <c:pt idx="124">
                  <c:v>0.57790000000000008</c:v>
                </c:pt>
                <c:pt idx="125">
                  <c:v>0.6523000000000001</c:v>
                </c:pt>
                <c:pt idx="126">
                  <c:v>0.5978</c:v>
                </c:pt>
                <c:pt idx="127">
                  <c:v>0.59139999999999993</c:v>
                </c:pt>
                <c:pt idx="128">
                  <c:v>0.51349999999999996</c:v>
                </c:pt>
                <c:pt idx="129">
                  <c:v>0.59570000000000001</c:v>
                </c:pt>
                <c:pt idx="130">
                  <c:v>0.65900000000000014</c:v>
                </c:pt>
                <c:pt idx="131">
                  <c:v>0.53339999999999999</c:v>
                </c:pt>
                <c:pt idx="132">
                  <c:v>0.57280000000000009</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Lst>
        </c:ser>
        <c:dLbls>
          <c:showLegendKey val="0"/>
          <c:showVal val="0"/>
          <c:showCatName val="0"/>
          <c:showSerName val="0"/>
          <c:showPercent val="0"/>
          <c:showBubbleSize val="0"/>
        </c:dLbls>
        <c:gapWidth val="150"/>
        <c:overlap val="27"/>
        <c:axId val="166844040"/>
        <c:axId val="166844432"/>
      </c:barChart>
      <c:catAx>
        <c:axId val="166844040"/>
        <c:scaling>
          <c:orientation val="minMax"/>
        </c:scaling>
        <c:delete val="0"/>
        <c:axPos val="b"/>
        <c:numFmt formatCode="General" sourceLinked="1"/>
        <c:majorTickMark val="out"/>
        <c:minorTickMark val="none"/>
        <c:tickLblPos val="low"/>
        <c:txPr>
          <a:bodyPr/>
          <a:lstStyle/>
          <a:p>
            <a:pPr>
              <a:defRPr sz="800" b="1"/>
            </a:pPr>
            <a:endParaRPr lang="es-ES"/>
          </a:p>
        </c:txPr>
        <c:crossAx val="166844432"/>
        <c:crosses val="autoZero"/>
        <c:auto val="1"/>
        <c:lblAlgn val="ctr"/>
        <c:lblOffset val="100"/>
        <c:noMultiLvlLbl val="0"/>
      </c:catAx>
      <c:valAx>
        <c:axId val="166844432"/>
        <c:scaling>
          <c:orientation val="minMax"/>
        </c:scaling>
        <c:delete val="0"/>
        <c:axPos val="l"/>
        <c:majorGridlines/>
        <c:title>
          <c:tx>
            <c:rich>
              <a:bodyPr/>
              <a:lstStyle/>
              <a:p>
                <a:pPr>
                  <a:defRPr sz="1100" b="0" i="0" u="none" strike="noStrike" baseline="0">
                    <a:solidFill>
                      <a:srgbClr val="000000"/>
                    </a:solidFill>
                    <a:latin typeface="Calibri"/>
                    <a:ea typeface="Calibri"/>
                    <a:cs typeface="Calibri"/>
                  </a:defRPr>
                </a:pPr>
                <a:r>
                  <a:rPr lang="es-CO" sz="1800" b="1" i="0" u="none" strike="noStrike" baseline="0">
                    <a:solidFill>
                      <a:srgbClr val="000000"/>
                    </a:solidFill>
                    <a:latin typeface="+mn-ea"/>
                    <a:ea typeface="+mn-ea"/>
                    <a:cs typeface="+mn-ea"/>
                  </a:rPr>
                  <a:t>°</a:t>
                </a:r>
                <a:r>
                  <a:rPr lang="es-CO" sz="1800" b="1" i="0" u="none" strike="noStrike" baseline="0">
                    <a:solidFill>
                      <a:srgbClr val="000000"/>
                    </a:solidFill>
                    <a:latin typeface="Lucida Sans Unicode"/>
                    <a:ea typeface="+mn-ea"/>
                    <a:cs typeface="Lucida Sans Unicode"/>
                  </a:rPr>
                  <a:t>C</a:t>
                </a:r>
                <a:endParaRPr lang="es-CO" sz="1800" b="1" i="0" u="none" strike="noStrike" baseline="0">
                  <a:solidFill>
                    <a:srgbClr val="000000"/>
                  </a:solidFill>
                  <a:latin typeface="Lucida Sans Unicode"/>
                  <a:cs typeface="Lucida Sans Unicode"/>
                </a:endParaRPr>
              </a:p>
            </c:rich>
          </c:tx>
          <c:overlay val="0"/>
        </c:title>
        <c:numFmt formatCode="General" sourceLinked="1"/>
        <c:majorTickMark val="out"/>
        <c:minorTickMark val="none"/>
        <c:tickLblPos val="nextTo"/>
        <c:txPr>
          <a:bodyPr/>
          <a:lstStyle/>
          <a:p>
            <a:pPr>
              <a:defRPr sz="1100" b="1">
                <a:latin typeface="Calibri" pitchFamily="34" charset="0"/>
              </a:defRPr>
            </a:pPr>
            <a:endParaRPr lang="es-ES"/>
          </a:p>
        </c:txPr>
        <c:crossAx val="166844040"/>
        <c:crosses val="autoZero"/>
        <c:crossBetween val="between"/>
      </c:valAx>
      <c:spPr>
        <a:noFill/>
        <a:ln w="25395">
          <a:noFill/>
        </a:ln>
      </c:spPr>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919005386111238E-2"/>
          <c:y val="3.0757323217809468E-2"/>
          <c:w val="0.87258652940908388"/>
          <c:h val="0.89864781500852575"/>
        </c:manualLayout>
      </c:layout>
      <c:barChart>
        <c:barDir val="col"/>
        <c:grouping val="clustered"/>
        <c:varyColors val="0"/>
        <c:ser>
          <c:idx val="0"/>
          <c:order val="0"/>
          <c:tx>
            <c:strRef>
              <c:f>Hoja1!$B$30</c:f>
              <c:strCache>
                <c:ptCount val="1"/>
                <c:pt idx="0">
                  <c:v>Reservas</c:v>
                </c:pt>
              </c:strCache>
            </c:strRef>
          </c:tx>
          <c:spPr>
            <a:solidFill>
              <a:srgbClr val="FFC000"/>
            </a:solidFill>
            <a:ln>
              <a:solidFill>
                <a:srgbClr val="F79646">
                  <a:lumMod val="50000"/>
                </a:srgbClr>
              </a:solidFill>
            </a:ln>
          </c:spPr>
          <c:invertIfNegative val="0"/>
          <c:dLbls>
            <c:spPr>
              <a:noFill/>
              <a:ln>
                <a:noFill/>
              </a:ln>
              <a:effectLst/>
            </c:spPr>
            <c:txPr>
              <a:bodyPr rot="-5400000" vert="horz" anchor="ctr" anchorCtr="0"/>
              <a:lstStyle/>
              <a:p>
                <a:pPr>
                  <a:defRPr b="1"/>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Hoja1!$A$51:$A$63</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Hoja1!$B$51:$B$63</c:f>
              <c:numCache>
                <c:formatCode>_(* #,##0_);_(* \(#,##0\);_(* "-"??_);_(@_)</c:formatCode>
                <c:ptCount val="13"/>
                <c:pt idx="0">
                  <c:v>1972</c:v>
                </c:pt>
                <c:pt idx="1">
                  <c:v>1842</c:v>
                </c:pt>
                <c:pt idx="2">
                  <c:v>1632</c:v>
                </c:pt>
                <c:pt idx="3">
                  <c:v>1542</c:v>
                </c:pt>
                <c:pt idx="4">
                  <c:v>1478</c:v>
                </c:pt>
                <c:pt idx="5">
                  <c:v>1453</c:v>
                </c:pt>
                <c:pt idx="6">
                  <c:v>1510</c:v>
                </c:pt>
                <c:pt idx="7">
                  <c:v>1358</c:v>
                </c:pt>
                <c:pt idx="8">
                  <c:v>1668</c:v>
                </c:pt>
                <c:pt idx="9">
                  <c:v>1988</c:v>
                </c:pt>
                <c:pt idx="10">
                  <c:v>2058</c:v>
                </c:pt>
                <c:pt idx="11" formatCode="#,##0">
                  <c:v>2259</c:v>
                </c:pt>
                <c:pt idx="12" formatCode="#,##0">
                  <c:v>2377</c:v>
                </c:pt>
              </c:numCache>
            </c:numRef>
          </c:val>
        </c:ser>
        <c:ser>
          <c:idx val="2"/>
          <c:order val="2"/>
          <c:tx>
            <c:strRef>
              <c:f>Hoja1!$D$30</c:f>
              <c:strCache>
                <c:ptCount val="1"/>
                <c:pt idx="0">
                  <c:v>Producción</c:v>
                </c:pt>
              </c:strCache>
            </c:strRef>
          </c:tx>
          <c:spPr>
            <a:solidFill>
              <a:schemeClr val="accent6">
                <a:lumMod val="75000"/>
              </a:schemeClr>
            </a:solidFill>
            <a:ln>
              <a:solidFill>
                <a:schemeClr val="accent6">
                  <a:lumMod val="50000"/>
                </a:schemeClr>
              </a:solidFill>
            </a:ln>
          </c:spPr>
          <c:invertIfNegative val="0"/>
          <c:dLbls>
            <c:spPr>
              <a:noFill/>
              <a:ln>
                <a:noFill/>
              </a:ln>
              <a:effectLst/>
            </c:spPr>
            <c:txPr>
              <a:bodyPr rot="-5400000" vert="horz" anchor="ctr" anchorCtr="0"/>
              <a:lstStyle/>
              <a:p>
                <a:pPr>
                  <a:defRPr b="1">
                    <a:solidFill>
                      <a:schemeClr val="accent6">
                        <a:lumMod val="75000"/>
                      </a:schemeClr>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Hoja1!$A$51:$A$63</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Hoja1!$D$51:$D$63</c:f>
              <c:numCache>
                <c:formatCode>_(* #,##0_);_(* \(#,##0\);_(* "-"??_);_(@_)</c:formatCode>
                <c:ptCount val="13"/>
                <c:pt idx="0">
                  <c:v>251</c:v>
                </c:pt>
                <c:pt idx="1">
                  <c:v>221</c:v>
                </c:pt>
                <c:pt idx="2">
                  <c:v>211</c:v>
                </c:pt>
                <c:pt idx="3">
                  <c:v>198</c:v>
                </c:pt>
                <c:pt idx="4">
                  <c:v>193</c:v>
                </c:pt>
                <c:pt idx="5">
                  <c:v>192</c:v>
                </c:pt>
                <c:pt idx="6">
                  <c:v>193</c:v>
                </c:pt>
                <c:pt idx="7">
                  <c:v>194</c:v>
                </c:pt>
                <c:pt idx="8">
                  <c:v>215</c:v>
                </c:pt>
                <c:pt idx="9">
                  <c:v>245</c:v>
                </c:pt>
                <c:pt idx="10">
                  <c:v>287</c:v>
                </c:pt>
                <c:pt idx="11">
                  <c:v>334</c:v>
                </c:pt>
                <c:pt idx="12" formatCode="General">
                  <c:v>346</c:v>
                </c:pt>
              </c:numCache>
            </c:numRef>
          </c:val>
        </c:ser>
        <c:dLbls>
          <c:showLegendKey val="0"/>
          <c:showVal val="0"/>
          <c:showCatName val="0"/>
          <c:showSerName val="0"/>
          <c:showPercent val="0"/>
          <c:showBubbleSize val="0"/>
        </c:dLbls>
        <c:gapWidth val="150"/>
        <c:axId val="123580552"/>
        <c:axId val="123580160"/>
      </c:barChart>
      <c:lineChart>
        <c:grouping val="standard"/>
        <c:varyColors val="0"/>
        <c:ser>
          <c:idx val="1"/>
          <c:order val="1"/>
          <c:tx>
            <c:strRef>
              <c:f>Hoja1!$E$30</c:f>
              <c:strCache>
                <c:ptCount val="1"/>
                <c:pt idx="0">
                  <c:v>R/P (Años)</c:v>
                </c:pt>
              </c:strCache>
            </c:strRef>
          </c:tx>
          <c:spPr>
            <a:ln w="28575">
              <a:solidFill>
                <a:srgbClr val="C00000"/>
              </a:solidFill>
            </a:ln>
          </c:spPr>
          <c:marker>
            <c:symbol val="circle"/>
            <c:size val="7"/>
            <c:spPr>
              <a:ln w="12700">
                <a:solidFill>
                  <a:srgbClr val="C00000"/>
                </a:solidFill>
              </a:ln>
            </c:spPr>
          </c:marker>
          <c:dLbls>
            <c:dLbl>
              <c:idx val="0"/>
              <c:layout>
                <c:manualLayout>
                  <c:x val="-1.7571775578614793E-2"/>
                  <c:y val="-5.22385066830149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2775112545325949E-2"/>
                  <c:y val="-1.97973063586029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2775112545325949E-2"/>
                  <c:y val="-2.95296664559265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7571775578614793E-2"/>
                  <c:y val="-4.25061465856913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1176224867563003E-2"/>
                  <c:y val="-1.97973063586029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1176224867563003E-2"/>
                  <c:y val="-2.95296664559265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1176224867563003E-2"/>
                  <c:y val="-1.97973063586029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7571775578614793E-2"/>
                  <c:y val="-4.89943866505737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4374000223088898E-2"/>
                  <c:y val="-3.27737864883677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1.2775112545325949E-2"/>
                  <c:y val="-1.97973063586029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2775112545325949E-2"/>
                  <c:y val="-1.97973063586029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1.1176224867562885E-2"/>
                  <c:y val="-2.62855464234853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1.2775112545325949E-2"/>
                  <c:y val="-1.979730635860298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rgbClr val="C0000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Hoja1!$E$51:$E$63</c:f>
              <c:numCache>
                <c:formatCode>_(* #,##0.0_);_(* \(#,##0.0\);_(* "-"??_);_(@_)</c:formatCode>
                <c:ptCount val="13"/>
                <c:pt idx="0">
                  <c:v>7</c:v>
                </c:pt>
                <c:pt idx="1">
                  <c:v>8</c:v>
                </c:pt>
                <c:pt idx="2">
                  <c:v>7</c:v>
                </c:pt>
                <c:pt idx="3">
                  <c:v>7</c:v>
                </c:pt>
                <c:pt idx="4">
                  <c:v>7.6580310880829003</c:v>
                </c:pt>
                <c:pt idx="5">
                  <c:v>7.567708333333333</c:v>
                </c:pt>
                <c:pt idx="6">
                  <c:v>7.8238341968911911</c:v>
                </c:pt>
                <c:pt idx="7">
                  <c:v>7</c:v>
                </c:pt>
                <c:pt idx="8">
                  <c:v>7.7581395348837212</c:v>
                </c:pt>
                <c:pt idx="9">
                  <c:v>8.1142857142857157</c:v>
                </c:pt>
                <c:pt idx="10">
                  <c:v>7.1707317073170724</c:v>
                </c:pt>
                <c:pt idx="11">
                  <c:v>6.7634730538922154</c:v>
                </c:pt>
                <c:pt idx="12">
                  <c:v>6.8699421965317917</c:v>
                </c:pt>
              </c:numCache>
            </c:numRef>
          </c:val>
          <c:smooth val="0"/>
        </c:ser>
        <c:dLbls>
          <c:showLegendKey val="0"/>
          <c:showVal val="0"/>
          <c:showCatName val="0"/>
          <c:showSerName val="0"/>
          <c:showPercent val="0"/>
          <c:showBubbleSize val="0"/>
        </c:dLbls>
        <c:marker val="1"/>
        <c:smooth val="0"/>
        <c:axId val="123581336"/>
        <c:axId val="123580944"/>
      </c:lineChart>
      <c:valAx>
        <c:axId val="123580160"/>
        <c:scaling>
          <c:orientation val="minMax"/>
        </c:scaling>
        <c:delete val="0"/>
        <c:axPos val="l"/>
        <c:numFmt formatCode="_(* #,##0_);_(* \(#,##0\);_(* &quot;-&quot;??_);_(@_)" sourceLinked="1"/>
        <c:majorTickMark val="out"/>
        <c:minorTickMark val="none"/>
        <c:tickLblPos val="nextTo"/>
        <c:txPr>
          <a:bodyPr/>
          <a:lstStyle/>
          <a:p>
            <a:pPr>
              <a:defRPr sz="1000" b="0"/>
            </a:pPr>
            <a:endParaRPr lang="es-ES"/>
          </a:p>
        </c:txPr>
        <c:crossAx val="123580552"/>
        <c:crosses val="autoZero"/>
        <c:crossBetween val="between"/>
      </c:valAx>
      <c:catAx>
        <c:axId val="123580552"/>
        <c:scaling>
          <c:orientation val="minMax"/>
        </c:scaling>
        <c:delete val="0"/>
        <c:axPos val="b"/>
        <c:numFmt formatCode="General" sourceLinked="1"/>
        <c:majorTickMark val="out"/>
        <c:minorTickMark val="none"/>
        <c:tickLblPos val="nextTo"/>
        <c:txPr>
          <a:bodyPr rot="0" vert="horz" anchor="ctr" anchorCtr="0"/>
          <a:lstStyle/>
          <a:p>
            <a:pPr>
              <a:defRPr sz="1000" b="1"/>
            </a:pPr>
            <a:endParaRPr lang="es-ES"/>
          </a:p>
        </c:txPr>
        <c:crossAx val="123580160"/>
        <c:crosses val="autoZero"/>
        <c:auto val="1"/>
        <c:lblAlgn val="ctr"/>
        <c:lblOffset val="100"/>
        <c:noMultiLvlLbl val="0"/>
      </c:catAx>
      <c:valAx>
        <c:axId val="123580944"/>
        <c:scaling>
          <c:orientation val="minMax"/>
          <c:max val="12"/>
          <c:min val="5"/>
        </c:scaling>
        <c:delete val="0"/>
        <c:axPos val="r"/>
        <c:title>
          <c:tx>
            <c:rich>
              <a:bodyPr rot="-5400000" vert="horz"/>
              <a:lstStyle/>
              <a:p>
                <a:pPr>
                  <a:defRPr/>
                </a:pPr>
                <a:r>
                  <a:rPr lang="es-CO"/>
                  <a:t>R/P</a:t>
                </a:r>
              </a:p>
            </c:rich>
          </c:tx>
          <c:overlay val="0"/>
        </c:title>
        <c:numFmt formatCode="_(* #,##0.0_);_(* \(#,##0.0\);_(* &quot;-&quot;??_);_(@_)" sourceLinked="1"/>
        <c:majorTickMark val="out"/>
        <c:minorTickMark val="none"/>
        <c:tickLblPos val="nextTo"/>
        <c:crossAx val="123581336"/>
        <c:crosses val="max"/>
        <c:crossBetween val="between"/>
      </c:valAx>
      <c:catAx>
        <c:axId val="123581336"/>
        <c:scaling>
          <c:orientation val="minMax"/>
        </c:scaling>
        <c:delete val="1"/>
        <c:axPos val="b"/>
        <c:majorTickMark val="out"/>
        <c:minorTickMark val="none"/>
        <c:tickLblPos val="none"/>
        <c:crossAx val="123580944"/>
        <c:crosses val="autoZero"/>
        <c:auto val="1"/>
        <c:lblAlgn val="ctr"/>
        <c:lblOffset val="100"/>
        <c:noMultiLvlLbl val="0"/>
      </c:catAx>
      <c:spPr>
        <a:ln>
          <a:solidFill>
            <a:schemeClr val="tx1"/>
          </a:solidFill>
        </a:ln>
      </c:spPr>
    </c:plotArea>
    <c:legend>
      <c:legendPos val="r"/>
      <c:legendEntry>
        <c:idx val="0"/>
        <c:txPr>
          <a:bodyPr/>
          <a:lstStyle/>
          <a:p>
            <a:pPr>
              <a:defRPr sz="1100"/>
            </a:pPr>
            <a:endParaRPr lang="es-ES"/>
          </a:p>
        </c:txPr>
      </c:legendEntry>
      <c:legendEntry>
        <c:idx val="1"/>
        <c:txPr>
          <a:bodyPr/>
          <a:lstStyle/>
          <a:p>
            <a:pPr>
              <a:defRPr sz="1100"/>
            </a:pPr>
            <a:endParaRPr lang="es-ES"/>
          </a:p>
        </c:txPr>
      </c:legendEntry>
      <c:legendEntry>
        <c:idx val="2"/>
        <c:txPr>
          <a:bodyPr/>
          <a:lstStyle/>
          <a:p>
            <a:pPr>
              <a:defRPr sz="1100"/>
            </a:pPr>
            <a:endParaRPr lang="es-ES"/>
          </a:p>
        </c:txPr>
      </c:legendEntry>
      <c:layout>
        <c:manualLayout>
          <c:xMode val="edge"/>
          <c:yMode val="edge"/>
          <c:x val="0.50831988127440653"/>
          <c:y val="7.9333295016955047E-2"/>
          <c:w val="0.15643517039232679"/>
          <c:h val="0.17598942467957929"/>
        </c:manualLayout>
      </c:layout>
      <c:overlay val="1"/>
      <c:spPr>
        <a:solidFill>
          <a:schemeClr val="bg1"/>
        </a:solidFill>
        <a:ln w="12700">
          <a:solidFill>
            <a:schemeClr val="tx1"/>
          </a:solidFill>
        </a:ln>
      </c:sp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O" dirty="0"/>
              <a:t>Estimación  </a:t>
            </a:r>
            <a:r>
              <a:rPr lang="es-CO" dirty="0" smtClean="0"/>
              <a:t>Impacto en</a:t>
            </a:r>
            <a:r>
              <a:rPr lang="es-CO" baseline="0" dirty="0" smtClean="0"/>
              <a:t> I</a:t>
            </a:r>
            <a:r>
              <a:rPr lang="es-CO" dirty="0" smtClean="0"/>
              <a:t>mportaciones</a:t>
            </a:r>
            <a:endParaRPr lang="es-CO" dirty="0"/>
          </a:p>
        </c:rich>
      </c:tx>
      <c:overlay val="0"/>
    </c:title>
    <c:autoTitleDeleted val="0"/>
    <c:plotArea>
      <c:layout/>
      <c:lineChart>
        <c:grouping val="standard"/>
        <c:varyColors val="0"/>
        <c:ser>
          <c:idx val="0"/>
          <c:order val="0"/>
          <c:tx>
            <c:strRef>
              <c:f>Hoja1!$J$7</c:f>
              <c:strCache>
                <c:ptCount val="1"/>
                <c:pt idx="0">
                  <c:v>Importaciones sin bioCs</c:v>
                </c:pt>
              </c:strCache>
            </c:strRef>
          </c:tx>
          <c:spPr>
            <a:ln w="50800"/>
          </c:spPr>
          <c:marker>
            <c:symbol val="none"/>
          </c:marker>
          <c:cat>
            <c:strRef>
              <c:f>Hoja1!$C$13:$C$17</c:f>
              <c:strCache>
                <c:ptCount val="5"/>
                <c:pt idx="0">
                  <c:v> 2008</c:v>
                </c:pt>
                <c:pt idx="1">
                  <c:v> 2009</c:v>
                </c:pt>
                <c:pt idx="2">
                  <c:v> 2010</c:v>
                </c:pt>
                <c:pt idx="3">
                  <c:v> 2011</c:v>
                </c:pt>
                <c:pt idx="4">
                  <c:v> 2012</c:v>
                </c:pt>
              </c:strCache>
            </c:strRef>
          </c:cat>
          <c:val>
            <c:numRef>
              <c:f>Hoja1!$H$13:$H$17</c:f>
              <c:numCache>
                <c:formatCode>0.000</c:formatCode>
                <c:ptCount val="5"/>
                <c:pt idx="0">
                  <c:v>31.763231999999999</c:v>
                </c:pt>
                <c:pt idx="1">
                  <c:v>39.693564000000002</c:v>
                </c:pt>
                <c:pt idx="2">
                  <c:v>70.587288000000001</c:v>
                </c:pt>
                <c:pt idx="3">
                  <c:v>94.598280000000003</c:v>
                </c:pt>
                <c:pt idx="4">
                  <c:v>110.4056128</c:v>
                </c:pt>
              </c:numCache>
            </c:numRef>
          </c:val>
          <c:smooth val="0"/>
        </c:ser>
        <c:ser>
          <c:idx val="1"/>
          <c:order val="1"/>
          <c:tx>
            <c:strRef>
              <c:f>Hoja1!$J$8</c:f>
              <c:strCache>
                <c:ptCount val="1"/>
                <c:pt idx="0">
                  <c:v>Importaciones actuales</c:v>
                </c:pt>
              </c:strCache>
            </c:strRef>
          </c:tx>
          <c:spPr>
            <a:ln w="50800"/>
          </c:spPr>
          <c:marker>
            <c:symbol val="none"/>
          </c:marker>
          <c:cat>
            <c:strRef>
              <c:f>Hoja1!$C$13:$C$17</c:f>
              <c:strCache>
                <c:ptCount val="5"/>
                <c:pt idx="0">
                  <c:v> 2008</c:v>
                </c:pt>
                <c:pt idx="1">
                  <c:v> 2009</c:v>
                </c:pt>
                <c:pt idx="2">
                  <c:v> 2010</c:v>
                </c:pt>
                <c:pt idx="3">
                  <c:v> 2011</c:v>
                </c:pt>
                <c:pt idx="4">
                  <c:v> 2012</c:v>
                </c:pt>
              </c:strCache>
            </c:strRef>
          </c:cat>
          <c:val>
            <c:numRef>
              <c:f>Hoja1!$D$13:$D$17</c:f>
              <c:numCache>
                <c:formatCode>General</c:formatCode>
                <c:ptCount val="5"/>
                <c:pt idx="0">
                  <c:v>30.32</c:v>
                </c:pt>
                <c:pt idx="1">
                  <c:v>37.89</c:v>
                </c:pt>
                <c:pt idx="2">
                  <c:v>67.38</c:v>
                </c:pt>
                <c:pt idx="3">
                  <c:v>90.3</c:v>
                </c:pt>
                <c:pt idx="4">
                  <c:v>104.44000000000001</c:v>
                </c:pt>
              </c:numCache>
            </c:numRef>
          </c:val>
          <c:smooth val="0"/>
        </c:ser>
        <c:dLbls>
          <c:showLegendKey val="0"/>
          <c:showVal val="0"/>
          <c:showCatName val="0"/>
          <c:showSerName val="0"/>
          <c:showPercent val="0"/>
          <c:showBubbleSize val="0"/>
        </c:dLbls>
        <c:smooth val="0"/>
        <c:axId val="169091208"/>
        <c:axId val="169091600"/>
      </c:lineChart>
      <c:catAx>
        <c:axId val="169091208"/>
        <c:scaling>
          <c:orientation val="minMax"/>
        </c:scaling>
        <c:delete val="0"/>
        <c:axPos val="b"/>
        <c:numFmt formatCode="General" sourceLinked="1"/>
        <c:majorTickMark val="none"/>
        <c:minorTickMark val="none"/>
        <c:tickLblPos val="nextTo"/>
        <c:crossAx val="169091600"/>
        <c:crosses val="autoZero"/>
        <c:auto val="1"/>
        <c:lblAlgn val="ctr"/>
        <c:lblOffset val="100"/>
        <c:noMultiLvlLbl val="0"/>
      </c:catAx>
      <c:valAx>
        <c:axId val="169091600"/>
        <c:scaling>
          <c:orientation val="minMax"/>
        </c:scaling>
        <c:delete val="0"/>
        <c:axPos val="l"/>
        <c:majorGridlines/>
        <c:title>
          <c:overlay val="0"/>
        </c:title>
        <c:numFmt formatCode="0.000" sourceLinked="1"/>
        <c:majorTickMark val="none"/>
        <c:minorTickMark val="none"/>
        <c:tickLblPos val="nextTo"/>
        <c:crossAx val="16909120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0029693546970062"/>
          <c:y val="0.18268502648762971"/>
          <c:w val="0.65333305514591966"/>
          <c:h val="0.62662956919990065"/>
        </c:manualLayout>
      </c:layout>
      <c:lineChart>
        <c:grouping val="standard"/>
        <c:varyColors val="0"/>
        <c:ser>
          <c:idx val="1"/>
          <c:order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'PIBPC India y China'!$E$4:$M$4</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'PIBPC India y China'!$E$7:$M$7</c:f>
            </c:numRef>
          </c:val>
          <c:smooth val="0"/>
        </c:ser>
        <c:ser>
          <c:idx val="2"/>
          <c:order val="1"/>
          <c:tx>
            <c:strRef>
              <c:f>'PIBPC India y China'!$B$14</c:f>
              <c:strCache>
                <c:ptCount val="1"/>
                <c:pt idx="0">
                  <c:v>China</c:v>
                </c:pt>
              </c:strCache>
            </c:strRef>
          </c:tx>
          <c:spPr>
            <a:ln w="50800">
              <a:solidFill>
                <a:srgbClr val="FF0000"/>
              </a:solidFill>
            </a:ln>
          </c:spPr>
          <c:marker>
            <c:symbol val="circle"/>
            <c:size val="5"/>
            <c:spPr>
              <a:solidFill>
                <a:schemeClr val="accent3">
                  <a:lumMod val="75000"/>
                </a:schemeClr>
              </a:solidFill>
              <a:ln>
                <a:solidFill>
                  <a:srgbClr val="FF0000"/>
                </a:solidFill>
              </a:ln>
            </c:spPr>
          </c:marker>
          <c:dLbls>
            <c:spPr>
              <a:noFill/>
              <a:ln>
                <a:noFill/>
              </a:ln>
              <a:effectLst/>
            </c:spPr>
            <c:txPr>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'PIBPC India y China'!$E$4:$M$4</c:f>
              <c:numCache>
                <c:formatCode>General</c:formatCode>
                <c:ptCount val="9"/>
                <c:pt idx="0">
                  <c:v>2000</c:v>
                </c:pt>
                <c:pt idx="1">
                  <c:v>2001</c:v>
                </c:pt>
                <c:pt idx="2">
                  <c:v>2002</c:v>
                </c:pt>
                <c:pt idx="3">
                  <c:v>2003</c:v>
                </c:pt>
                <c:pt idx="4">
                  <c:v>2004</c:v>
                </c:pt>
                <c:pt idx="5">
                  <c:v>2005</c:v>
                </c:pt>
                <c:pt idx="6">
                  <c:v>2006</c:v>
                </c:pt>
                <c:pt idx="7">
                  <c:v>2007</c:v>
                </c:pt>
                <c:pt idx="8">
                  <c:v>2008</c:v>
                </c:pt>
              </c:numCache>
            </c:numRef>
          </c:cat>
          <c:val>
            <c:numRef>
              <c:f>'PIBPC India y China'!$E$8:$M$8</c:f>
              <c:numCache>
                <c:formatCode>#,##0.00</c:formatCode>
                <c:ptCount val="9"/>
                <c:pt idx="0" formatCode="General">
                  <c:v>945.59699999999998</c:v>
                </c:pt>
                <c:pt idx="1">
                  <c:v>1038.0360000000001</c:v>
                </c:pt>
                <c:pt idx="2">
                  <c:v>1131.8019999999999</c:v>
                </c:pt>
                <c:pt idx="3">
                  <c:v>1269.83</c:v>
                </c:pt>
                <c:pt idx="4">
                  <c:v>1486.019</c:v>
                </c:pt>
                <c:pt idx="5">
                  <c:v>1715.934</c:v>
                </c:pt>
                <c:pt idx="6">
                  <c:v>2012.5160000000001</c:v>
                </c:pt>
                <c:pt idx="7">
                  <c:v>2459.7570000000001</c:v>
                </c:pt>
                <c:pt idx="8">
                  <c:v>2797.6950000000002</c:v>
                </c:pt>
              </c:numCache>
            </c:numRef>
          </c:val>
          <c:smooth val="0"/>
        </c:ser>
        <c:dLbls>
          <c:showLegendKey val="0"/>
          <c:showVal val="1"/>
          <c:showCatName val="0"/>
          <c:showSerName val="0"/>
          <c:showPercent val="0"/>
          <c:showBubbleSize val="0"/>
        </c:dLbls>
        <c:marker val="1"/>
        <c:smooth val="0"/>
        <c:axId val="123582120"/>
        <c:axId val="123582512"/>
      </c:lineChart>
      <c:catAx>
        <c:axId val="123582120"/>
        <c:scaling>
          <c:orientation val="minMax"/>
        </c:scaling>
        <c:delete val="0"/>
        <c:axPos val="b"/>
        <c:numFmt formatCode="General" sourceLinked="1"/>
        <c:majorTickMark val="none"/>
        <c:minorTickMark val="out"/>
        <c:tickLblPos val="nextTo"/>
        <c:spPr>
          <a:ln>
            <a:solidFill>
              <a:schemeClr val="accent3"/>
            </a:solidFill>
          </a:ln>
        </c:spPr>
        <c:txPr>
          <a:bodyPr/>
          <a:lstStyle/>
          <a:p>
            <a:pPr>
              <a:defRPr lang="es-ES" sz="1200"/>
            </a:pPr>
            <a:endParaRPr lang="es-ES"/>
          </a:p>
        </c:txPr>
        <c:crossAx val="123582512"/>
        <c:crosses val="autoZero"/>
        <c:auto val="1"/>
        <c:lblAlgn val="ctr"/>
        <c:lblOffset val="100"/>
        <c:noMultiLvlLbl val="0"/>
      </c:catAx>
      <c:valAx>
        <c:axId val="123582512"/>
        <c:scaling>
          <c:orientation val="minMax"/>
          <c:min val="900"/>
        </c:scaling>
        <c:delete val="0"/>
        <c:axPos val="l"/>
        <c:majorGridlines/>
        <c:title>
          <c:tx>
            <c:rich>
              <a:bodyPr rot="-5400000" vert="horz"/>
              <a:lstStyle/>
              <a:p>
                <a:pPr>
                  <a:defRPr/>
                </a:pPr>
                <a:r>
                  <a:rPr lang="es-ES" sz="1200" b="1" i="0" baseline="0" dirty="0" smtClean="0">
                    <a:effectLst/>
                  </a:rPr>
                  <a:t>USD Corrientes</a:t>
                </a:r>
                <a:endParaRPr lang="es-CO" sz="1200" dirty="0">
                  <a:effectLst/>
                </a:endParaRPr>
              </a:p>
            </c:rich>
          </c:tx>
          <c:layout>
            <c:manualLayout>
              <c:xMode val="edge"/>
              <c:yMode val="edge"/>
              <c:x val="6.9893699854135127E-2"/>
              <c:y val="0.32565536181040694"/>
            </c:manualLayout>
          </c:layout>
          <c:overlay val="0"/>
        </c:title>
        <c:numFmt formatCode="General" sourceLinked="1"/>
        <c:majorTickMark val="out"/>
        <c:minorTickMark val="out"/>
        <c:tickLblPos val="nextTo"/>
        <c:txPr>
          <a:bodyPr/>
          <a:lstStyle/>
          <a:p>
            <a:pPr>
              <a:defRPr lang="es-ES" sz="1000" b="1"/>
            </a:pPr>
            <a:endParaRPr lang="es-ES"/>
          </a:p>
        </c:txPr>
        <c:crossAx val="123582120"/>
        <c:crosses val="autoZero"/>
        <c:crossBetween val="between"/>
      </c:valAx>
    </c:plotArea>
    <c:legend>
      <c:legendPos val="r"/>
      <c:layout>
        <c:manualLayout>
          <c:xMode val="edge"/>
          <c:yMode val="edge"/>
          <c:x val="0.81698471774483561"/>
          <c:y val="0.91518118840600959"/>
          <c:w val="0.14918887652829221"/>
          <c:h val="7.3284303323167585E-2"/>
        </c:manualLayout>
      </c:layout>
      <c:overlay val="0"/>
    </c:legend>
    <c:plotVisOnly val="1"/>
    <c:dispBlanksAs val="gap"/>
    <c:showDLblsOverMax val="0"/>
  </c:chart>
  <c:spPr>
    <a:solidFill>
      <a:schemeClr val="bg1">
        <a:lumMod val="85000"/>
      </a:schemeClr>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O"/>
              <a:t>Biodiesel Demands</a:t>
            </a:r>
          </a:p>
        </c:rich>
      </c:tx>
      <c:overlay val="0"/>
    </c:title>
    <c:autoTitleDeleted val="0"/>
    <c:plotArea>
      <c:layout/>
      <c:lineChart>
        <c:grouping val="standard"/>
        <c:varyColors val="0"/>
        <c:ser>
          <c:idx val="0"/>
          <c:order val="0"/>
          <c:tx>
            <c:strRef>
              <c:f>Hoja1!$C$56:$C$57</c:f>
              <c:strCache>
                <c:ptCount val="1"/>
                <c:pt idx="0">
                  <c:v>US Biodiesel</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Hoja1!$C$63:$C$75</c:f>
              <c:numCache>
                <c:formatCode>_-"$"* #,##0_-;\-"$"* #,##0_-;_-"$"* "-"??_-;_-@_-</c:formatCode>
                <c:ptCount val="13"/>
                <c:pt idx="0">
                  <c:v>427</c:v>
                </c:pt>
                <c:pt idx="1">
                  <c:v>368</c:v>
                </c:pt>
                <c:pt idx="2">
                  <c:v>452</c:v>
                </c:pt>
                <c:pt idx="3">
                  <c:v>441</c:v>
                </c:pt>
                <c:pt idx="4">
                  <c:v>436</c:v>
                </c:pt>
                <c:pt idx="5">
                  <c:v>511</c:v>
                </c:pt>
                <c:pt idx="6">
                  <c:v>492</c:v>
                </c:pt>
                <c:pt idx="7">
                  <c:v>494</c:v>
                </c:pt>
                <c:pt idx="8">
                  <c:v>473</c:v>
                </c:pt>
                <c:pt idx="9">
                  <c:v>684</c:v>
                </c:pt>
                <c:pt idx="10">
                  <c:v>191</c:v>
                </c:pt>
                <c:pt idx="11">
                  <c:v>250</c:v>
                </c:pt>
                <c:pt idx="12">
                  <c:v>346</c:v>
                </c:pt>
              </c:numCache>
            </c:numRef>
          </c:val>
          <c:smooth val="0"/>
        </c:ser>
        <c:ser>
          <c:idx val="2"/>
          <c:order val="1"/>
          <c:tx>
            <c:strRef>
              <c:f>Hoja1!$D$56</c:f>
              <c:strCache>
                <c:ptCount val="1"/>
                <c:pt idx="0">
                  <c:v>US</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Hoja1!$D$63:$D$75</c:f>
              <c:numCache>
                <c:formatCode>_-"$"* #,##0_-;\-"$"* #,##0_-;_-"$"* "-"??_-;_-@_-</c:formatCode>
                <c:ptCount val="13"/>
                <c:pt idx="0">
                  <c:v>64</c:v>
                </c:pt>
                <c:pt idx="1">
                  <c:v>32</c:v>
                </c:pt>
                <c:pt idx="2">
                  <c:v>83</c:v>
                </c:pt>
                <c:pt idx="3">
                  <c:v>87</c:v>
                </c:pt>
                <c:pt idx="4">
                  <c:v>203</c:v>
                </c:pt>
                <c:pt idx="5">
                  <c:v>165</c:v>
                </c:pt>
                <c:pt idx="6">
                  <c:v>174</c:v>
                </c:pt>
                <c:pt idx="7">
                  <c:v>136</c:v>
                </c:pt>
                <c:pt idx="8">
                  <c:v>198</c:v>
                </c:pt>
                <c:pt idx="9">
                  <c:v>139</c:v>
                </c:pt>
                <c:pt idx="10">
                  <c:v>138</c:v>
                </c:pt>
                <c:pt idx="11">
                  <c:v>141</c:v>
                </c:pt>
                <c:pt idx="12">
                  <c:v>140</c:v>
                </c:pt>
              </c:numCache>
            </c:numRef>
          </c:val>
          <c:smooth val="0"/>
        </c:ser>
        <c:ser>
          <c:idx val="6"/>
          <c:order val="2"/>
          <c:tx>
            <c:strRef>
              <c:f>Hoja1!$F$56:$F$57</c:f>
              <c:strCache>
                <c:ptCount val="1"/>
                <c:pt idx="0">
                  <c:v>Germay In Blends</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Hoja1!$F$63:$F$74</c:f>
              <c:numCache>
                <c:formatCode>_-"$"* #,##0_-;\-"$"* #,##0_-;_-"$"* "-"??_-;_-@_-</c:formatCode>
                <c:ptCount val="12"/>
                <c:pt idx="0">
                  <c:v>183</c:v>
                </c:pt>
                <c:pt idx="1">
                  <c:v>153</c:v>
                </c:pt>
                <c:pt idx="2">
                  <c:v>198</c:v>
                </c:pt>
                <c:pt idx="3">
                  <c:v>190</c:v>
                </c:pt>
                <c:pt idx="4">
                  <c:v>188</c:v>
                </c:pt>
                <c:pt idx="5">
                  <c:v>206</c:v>
                </c:pt>
                <c:pt idx="6">
                  <c:v>190</c:v>
                </c:pt>
                <c:pt idx="7">
                  <c:v>190</c:v>
                </c:pt>
                <c:pt idx="8">
                  <c:v>187</c:v>
                </c:pt>
                <c:pt idx="9">
                  <c:v>184</c:v>
                </c:pt>
                <c:pt idx="10">
                  <c:v>165</c:v>
                </c:pt>
                <c:pt idx="11">
                  <c:v>171</c:v>
                </c:pt>
              </c:numCache>
            </c:numRef>
          </c:val>
          <c:smooth val="0"/>
        </c:ser>
        <c:ser>
          <c:idx val="3"/>
          <c:order val="3"/>
          <c:tx>
            <c:strRef>
              <c:f>Hoja1!$G$56:$G$57</c:f>
              <c:strCache>
                <c:ptCount val="1"/>
                <c:pt idx="0">
                  <c:v>Spain</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Hoja1!$G$63:$G$75</c:f>
              <c:numCache>
                <c:formatCode>_-"$"* #,##0_-;\-"$"* #,##0_-;_-"$"* "-"??_-;_-@_-</c:formatCode>
                <c:ptCount val="13"/>
                <c:pt idx="0">
                  <c:v>87</c:v>
                </c:pt>
                <c:pt idx="1">
                  <c:v>98</c:v>
                </c:pt>
                <c:pt idx="2">
                  <c:v>101</c:v>
                </c:pt>
                <c:pt idx="3">
                  <c:v>89</c:v>
                </c:pt>
                <c:pt idx="4">
                  <c:v>76</c:v>
                </c:pt>
                <c:pt idx="5">
                  <c:v>83</c:v>
                </c:pt>
                <c:pt idx="6">
                  <c:v>80</c:v>
                </c:pt>
                <c:pt idx="7">
                  <c:v>70</c:v>
                </c:pt>
                <c:pt idx="8">
                  <c:v>43</c:v>
                </c:pt>
                <c:pt idx="9">
                  <c:v>44</c:v>
                </c:pt>
                <c:pt idx="10">
                  <c:v>50</c:v>
                </c:pt>
                <c:pt idx="11">
                  <c:v>42</c:v>
                </c:pt>
                <c:pt idx="12">
                  <c:v>49</c:v>
                </c:pt>
              </c:numCache>
            </c:numRef>
          </c:val>
          <c:smooth val="0"/>
        </c:ser>
        <c:ser>
          <c:idx val="4"/>
          <c:order val="4"/>
          <c:tx>
            <c:strRef>
              <c:f>Hoja1!$H$56:$H$57</c:f>
              <c:strCache>
                <c:ptCount val="1"/>
                <c:pt idx="0">
                  <c:v>UK</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Hoja1!$H$63:$H$75</c:f>
              <c:numCache>
                <c:formatCode>_-"$"* #,##0_-;\-"$"* #,##0_-;_-"$"* "-"??_-;_-@_-</c:formatCode>
                <c:ptCount val="13"/>
                <c:pt idx="0">
                  <c:v>42</c:v>
                </c:pt>
                <c:pt idx="1">
                  <c:v>62</c:v>
                </c:pt>
                <c:pt idx="2">
                  <c:v>48</c:v>
                </c:pt>
                <c:pt idx="3">
                  <c:v>59</c:v>
                </c:pt>
                <c:pt idx="4">
                  <c:v>61</c:v>
                </c:pt>
                <c:pt idx="5">
                  <c:v>72</c:v>
                </c:pt>
                <c:pt idx="6">
                  <c:v>63</c:v>
                </c:pt>
                <c:pt idx="7">
                  <c:v>66</c:v>
                </c:pt>
                <c:pt idx="8">
                  <c:v>66</c:v>
                </c:pt>
                <c:pt idx="9">
                  <c:v>67</c:v>
                </c:pt>
                <c:pt idx="10">
                  <c:v>58</c:v>
                </c:pt>
                <c:pt idx="11">
                  <c:v>64</c:v>
                </c:pt>
                <c:pt idx="12">
                  <c:v>50</c:v>
                </c:pt>
              </c:numCache>
            </c:numRef>
          </c:val>
          <c:smooth val="0"/>
        </c:ser>
        <c:ser>
          <c:idx val="1"/>
          <c:order val="5"/>
          <c:tx>
            <c:strRef>
              <c:f>Hoja1!$I$56</c:f>
              <c:strCache>
                <c:ptCount val="1"/>
                <c:pt idx="0">
                  <c:v>Brazil (Production)</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Hoja1!$I$63:$I$75</c:f>
              <c:numCache>
                <c:formatCode>_-"$"* #,##0_-;\-"$"* #,##0_-;_-"$"* "-"??_-;_-@_-</c:formatCode>
                <c:ptCount val="13"/>
                <c:pt idx="0">
                  <c:v>204</c:v>
                </c:pt>
                <c:pt idx="1">
                  <c:v>224</c:v>
                </c:pt>
                <c:pt idx="2">
                  <c:v>217</c:v>
                </c:pt>
                <c:pt idx="3">
                  <c:v>209</c:v>
                </c:pt>
                <c:pt idx="4">
                  <c:v>230</c:v>
                </c:pt>
                <c:pt idx="5">
                  <c:v>211</c:v>
                </c:pt>
                <c:pt idx="6">
                  <c:v>223</c:v>
                </c:pt>
                <c:pt idx="7">
                  <c:v>232</c:v>
                </c:pt>
                <c:pt idx="8">
                  <c:v>224</c:v>
                </c:pt>
                <c:pt idx="9">
                  <c:v>189</c:v>
                </c:pt>
                <c:pt idx="10">
                  <c:v>215</c:v>
                </c:pt>
                <c:pt idx="11">
                  <c:v>212</c:v>
                </c:pt>
                <c:pt idx="12">
                  <c:v>229</c:v>
                </c:pt>
              </c:numCache>
            </c:numRef>
          </c:val>
          <c:smooth val="0"/>
        </c:ser>
        <c:ser>
          <c:idx val="5"/>
          <c:order val="6"/>
          <c:tx>
            <c:strRef>
              <c:f>Hoja1!$J$56:$J$57</c:f>
              <c:strCache>
                <c:ptCount val="1"/>
                <c:pt idx="0">
                  <c:v>Colombia (Ventas)</c:v>
                </c:pt>
              </c:strCache>
            </c:strRef>
          </c:tx>
          <c:marker>
            <c:symbol val="none"/>
          </c:marker>
          <c:cat>
            <c:numRef>
              <c:f>Hoja1!$B$63:$B$75</c:f>
              <c:numCache>
                <c:formatCode>mmm\-yy</c:formatCode>
                <c:ptCount val="13"/>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numCache>
            </c:numRef>
          </c:cat>
          <c:val>
            <c:numRef>
              <c:f>Hoja1!$J$63:$J$75</c:f>
              <c:numCache>
                <c:formatCode>_-"$"* #,##0_-;\-"$"* #,##0_-;_-"$"* "-"??_-;_-@_-</c:formatCode>
                <c:ptCount val="13"/>
                <c:pt idx="0">
                  <c:v>43</c:v>
                </c:pt>
                <c:pt idx="1">
                  <c:v>44</c:v>
                </c:pt>
                <c:pt idx="2">
                  <c:v>41</c:v>
                </c:pt>
                <c:pt idx="3">
                  <c:v>41</c:v>
                </c:pt>
                <c:pt idx="4">
                  <c:v>45</c:v>
                </c:pt>
                <c:pt idx="5">
                  <c:v>40</c:v>
                </c:pt>
                <c:pt idx="6">
                  <c:v>42</c:v>
                </c:pt>
                <c:pt idx="7">
                  <c:v>41</c:v>
                </c:pt>
                <c:pt idx="8">
                  <c:v>44</c:v>
                </c:pt>
                <c:pt idx="9">
                  <c:v>43</c:v>
                </c:pt>
                <c:pt idx="10">
                  <c:v>42</c:v>
                </c:pt>
                <c:pt idx="11">
                  <c:v>37</c:v>
                </c:pt>
                <c:pt idx="12">
                  <c:v>45</c:v>
                </c:pt>
              </c:numCache>
            </c:numRef>
          </c:val>
          <c:smooth val="0"/>
        </c:ser>
        <c:dLbls>
          <c:showLegendKey val="0"/>
          <c:showVal val="0"/>
          <c:showCatName val="0"/>
          <c:showSerName val="0"/>
          <c:showPercent val="0"/>
          <c:showBubbleSize val="0"/>
        </c:dLbls>
        <c:smooth val="0"/>
        <c:axId val="123584864"/>
        <c:axId val="188248896"/>
      </c:lineChart>
      <c:dateAx>
        <c:axId val="123584864"/>
        <c:scaling>
          <c:orientation val="minMax"/>
        </c:scaling>
        <c:delete val="0"/>
        <c:axPos val="b"/>
        <c:numFmt formatCode="mmm\-yy" sourceLinked="1"/>
        <c:majorTickMark val="none"/>
        <c:minorTickMark val="none"/>
        <c:tickLblPos val="nextTo"/>
        <c:crossAx val="188248896"/>
        <c:crosses val="autoZero"/>
        <c:auto val="1"/>
        <c:lblOffset val="100"/>
        <c:baseTimeUnit val="months"/>
      </c:dateAx>
      <c:valAx>
        <c:axId val="188248896"/>
        <c:scaling>
          <c:orientation val="minMax"/>
        </c:scaling>
        <c:delete val="0"/>
        <c:axPos val="l"/>
        <c:majorGridlines/>
        <c:title>
          <c:tx>
            <c:rich>
              <a:bodyPr/>
              <a:lstStyle/>
              <a:p>
                <a:pPr>
                  <a:defRPr/>
                </a:pPr>
                <a:r>
                  <a:rPr lang="es-CO"/>
                  <a:t>1000 Ton</a:t>
                </a:r>
              </a:p>
            </c:rich>
          </c:tx>
          <c:overlay val="0"/>
        </c:title>
        <c:numFmt formatCode="#,##0" sourceLinked="0"/>
        <c:majorTickMark val="none"/>
        <c:minorTickMark val="none"/>
        <c:tickLblPos val="nextTo"/>
        <c:crossAx val="123584864"/>
        <c:crosses val="autoZero"/>
        <c:crossBetween val="between"/>
      </c:valAx>
    </c:plotArea>
    <c:legend>
      <c:legendPos val="r"/>
      <c:overlay val="0"/>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manualLayout>
          <c:layoutTarget val="inner"/>
          <c:xMode val="edge"/>
          <c:yMode val="edge"/>
          <c:x val="0.15677908047244543"/>
          <c:y val="2.4569821189458482E-2"/>
          <c:w val="0.83489598214211125"/>
          <c:h val="0.84024673428098628"/>
        </c:manualLayout>
      </c:layout>
      <c:barChart>
        <c:barDir val="col"/>
        <c:grouping val="stacked"/>
        <c:varyColors val="0"/>
        <c:ser>
          <c:idx val="0"/>
          <c:order val="0"/>
          <c:tx>
            <c:strRef>
              <c:f>'SerieAreaSembrada(has)'!$AG$2</c:f>
              <c:strCache>
                <c:ptCount val="1"/>
                <c:pt idx="0">
                  <c:v>Desarrollo</c:v>
                </c:pt>
              </c:strCache>
            </c:strRef>
          </c:tx>
          <c:invertIfNegative val="0"/>
          <c:cat>
            <c:numRef>
              <c:f>'SerieAreaSembrada(has)'!$A$3:$A$57</c:f>
              <c:numCache>
                <c:formatCode>General</c:formatCode>
                <c:ptCount val="55"/>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1980</c:v>
                </c:pt>
                <c:pt idx="22">
                  <c:v>1981</c:v>
                </c:pt>
                <c:pt idx="23">
                  <c:v>1982</c:v>
                </c:pt>
                <c:pt idx="24">
                  <c:v>1983</c:v>
                </c:pt>
                <c:pt idx="25">
                  <c:v>1984</c:v>
                </c:pt>
                <c:pt idx="26">
                  <c:v>1985</c:v>
                </c:pt>
                <c:pt idx="27">
                  <c:v>1986</c:v>
                </c:pt>
                <c:pt idx="28">
                  <c:v>1987</c:v>
                </c:pt>
                <c:pt idx="29">
                  <c:v>1988</c:v>
                </c:pt>
                <c:pt idx="30">
                  <c:v>1989</c:v>
                </c:pt>
                <c:pt idx="31">
                  <c:v>1990</c:v>
                </c:pt>
                <c:pt idx="32">
                  <c:v>1991</c:v>
                </c:pt>
                <c:pt idx="33">
                  <c:v>1992</c:v>
                </c:pt>
                <c:pt idx="34">
                  <c:v>1993</c:v>
                </c:pt>
                <c:pt idx="35">
                  <c:v>1994</c:v>
                </c:pt>
                <c:pt idx="36">
                  <c:v>1995</c:v>
                </c:pt>
                <c:pt idx="37">
                  <c:v>1996</c:v>
                </c:pt>
                <c:pt idx="38">
                  <c:v>1997</c:v>
                </c:pt>
                <c:pt idx="39">
                  <c:v>1998</c:v>
                </c:pt>
                <c:pt idx="40">
                  <c:v>1999</c:v>
                </c:pt>
                <c:pt idx="41">
                  <c:v>2000</c:v>
                </c:pt>
                <c:pt idx="42">
                  <c:v>2001</c:v>
                </c:pt>
                <c:pt idx="43">
                  <c:v>2002</c:v>
                </c:pt>
                <c:pt idx="44">
                  <c:v>2003</c:v>
                </c:pt>
                <c:pt idx="45">
                  <c:v>2004</c:v>
                </c:pt>
                <c:pt idx="46">
                  <c:v>2005</c:v>
                </c:pt>
                <c:pt idx="47">
                  <c:v>2006</c:v>
                </c:pt>
                <c:pt idx="48">
                  <c:v>2007</c:v>
                </c:pt>
                <c:pt idx="49">
                  <c:v>2008</c:v>
                </c:pt>
                <c:pt idx="50">
                  <c:v>2009</c:v>
                </c:pt>
                <c:pt idx="51">
                  <c:v>2010</c:v>
                </c:pt>
                <c:pt idx="52">
                  <c:v>2011</c:v>
                </c:pt>
                <c:pt idx="53">
                  <c:v>2012</c:v>
                </c:pt>
                <c:pt idx="54">
                  <c:v>2013</c:v>
                </c:pt>
              </c:numCache>
            </c:numRef>
          </c:cat>
          <c:val>
            <c:numRef>
              <c:f>'SerieAreaSembrada(has)'!$AG$3:$AG$57</c:f>
              <c:numCache>
                <c:formatCode>#,##0</c:formatCode>
                <c:ptCount val="55"/>
                <c:pt idx="0">
                  <c:v>599.11199999999997</c:v>
                </c:pt>
                <c:pt idx="1">
                  <c:v>3224.6239999999989</c:v>
                </c:pt>
                <c:pt idx="2">
                  <c:v>4342.2</c:v>
                </c:pt>
                <c:pt idx="3">
                  <c:v>4906.0960000000014</c:v>
                </c:pt>
                <c:pt idx="4">
                  <c:v>5781.5050000000001</c:v>
                </c:pt>
                <c:pt idx="5">
                  <c:v>3834.308</c:v>
                </c:pt>
                <c:pt idx="6">
                  <c:v>4079.248</c:v>
                </c:pt>
                <c:pt idx="7">
                  <c:v>4810.2539999999999</c:v>
                </c:pt>
                <c:pt idx="8">
                  <c:v>3996.726999999998</c:v>
                </c:pt>
                <c:pt idx="9">
                  <c:v>3547.384</c:v>
                </c:pt>
                <c:pt idx="10">
                  <c:v>2590.7020000000002</c:v>
                </c:pt>
                <c:pt idx="11">
                  <c:v>1918.5519999999999</c:v>
                </c:pt>
                <c:pt idx="12">
                  <c:v>2217.286999999998</c:v>
                </c:pt>
                <c:pt idx="13">
                  <c:v>3248.0239999999999</c:v>
                </c:pt>
                <c:pt idx="14">
                  <c:v>2973.7730000000001</c:v>
                </c:pt>
                <c:pt idx="15">
                  <c:v>2853.2820000000002</c:v>
                </c:pt>
                <c:pt idx="16">
                  <c:v>3575.0880000000002</c:v>
                </c:pt>
                <c:pt idx="17">
                  <c:v>3834.5990000000002</c:v>
                </c:pt>
                <c:pt idx="18">
                  <c:v>5760.54</c:v>
                </c:pt>
                <c:pt idx="19">
                  <c:v>8530.4930000000004</c:v>
                </c:pt>
                <c:pt idx="20">
                  <c:v>10361.394</c:v>
                </c:pt>
                <c:pt idx="21">
                  <c:v>13474.382</c:v>
                </c:pt>
                <c:pt idx="22">
                  <c:v>19395.277000000009</c:v>
                </c:pt>
                <c:pt idx="23">
                  <c:v>20992.088</c:v>
                </c:pt>
                <c:pt idx="24">
                  <c:v>20674.919999999991</c:v>
                </c:pt>
                <c:pt idx="25">
                  <c:v>19883.736000000001</c:v>
                </c:pt>
                <c:pt idx="26">
                  <c:v>19920.111000000001</c:v>
                </c:pt>
                <c:pt idx="27">
                  <c:v>22871.675999999999</c:v>
                </c:pt>
                <c:pt idx="28">
                  <c:v>31386.481</c:v>
                </c:pt>
                <c:pt idx="29">
                  <c:v>43959.017000000007</c:v>
                </c:pt>
                <c:pt idx="30">
                  <c:v>45115.672000000013</c:v>
                </c:pt>
                <c:pt idx="31">
                  <c:v>45397.954000000012</c:v>
                </c:pt>
                <c:pt idx="32">
                  <c:v>39015.26</c:v>
                </c:pt>
                <c:pt idx="33">
                  <c:v>27087.49500000001</c:v>
                </c:pt>
                <c:pt idx="34">
                  <c:v>20255.337</c:v>
                </c:pt>
                <c:pt idx="35">
                  <c:v>15089.778</c:v>
                </c:pt>
                <c:pt idx="36">
                  <c:v>15055.645</c:v>
                </c:pt>
                <c:pt idx="37">
                  <c:v>16918.962</c:v>
                </c:pt>
                <c:pt idx="38">
                  <c:v>18264.321</c:v>
                </c:pt>
                <c:pt idx="39">
                  <c:v>26351.008000000002</c:v>
                </c:pt>
                <c:pt idx="40">
                  <c:v>28112.76200000001</c:v>
                </c:pt>
                <c:pt idx="41">
                  <c:v>28692.65</c:v>
                </c:pt>
                <c:pt idx="42">
                  <c:v>37244</c:v>
                </c:pt>
                <c:pt idx="43">
                  <c:v>41821</c:v>
                </c:pt>
                <c:pt idx="44">
                  <c:v>60011</c:v>
                </c:pt>
                <c:pt idx="45">
                  <c:v>85710</c:v>
                </c:pt>
                <c:pt idx="46">
                  <c:v>106256</c:v>
                </c:pt>
                <c:pt idx="47">
                  <c:v>114717</c:v>
                </c:pt>
                <c:pt idx="48">
                  <c:v>107256.2</c:v>
                </c:pt>
                <c:pt idx="49">
                  <c:v>115772.2</c:v>
                </c:pt>
                <c:pt idx="50">
                  <c:v>124705.2</c:v>
                </c:pt>
                <c:pt idx="51">
                  <c:v>153441</c:v>
                </c:pt>
                <c:pt idx="52">
                  <c:v>160445.79999999999</c:v>
                </c:pt>
                <c:pt idx="53">
                  <c:v>152481.79999999999</c:v>
                </c:pt>
                <c:pt idx="54">
                  <c:v>142288.46666666659</c:v>
                </c:pt>
              </c:numCache>
            </c:numRef>
          </c:val>
        </c:ser>
        <c:ser>
          <c:idx val="1"/>
          <c:order val="1"/>
          <c:tx>
            <c:strRef>
              <c:f>'SerieAreaSembrada(has)'!$AH$2</c:f>
              <c:strCache>
                <c:ptCount val="1"/>
                <c:pt idx="0">
                  <c:v>Producción</c:v>
                </c:pt>
              </c:strCache>
            </c:strRef>
          </c:tx>
          <c:invertIfNegative val="0"/>
          <c:cat>
            <c:numRef>
              <c:f>'SerieAreaSembrada(has)'!$A$3:$A$57</c:f>
              <c:numCache>
                <c:formatCode>General</c:formatCode>
                <c:ptCount val="55"/>
                <c:pt idx="0">
                  <c:v>1959</c:v>
                </c:pt>
                <c:pt idx="1">
                  <c:v>1960</c:v>
                </c:pt>
                <c:pt idx="2">
                  <c:v>1961</c:v>
                </c:pt>
                <c:pt idx="3">
                  <c:v>1962</c:v>
                </c:pt>
                <c:pt idx="4">
                  <c:v>1963</c:v>
                </c:pt>
                <c:pt idx="5">
                  <c:v>1964</c:v>
                </c:pt>
                <c:pt idx="6">
                  <c:v>1965</c:v>
                </c:pt>
                <c:pt idx="7">
                  <c:v>1966</c:v>
                </c:pt>
                <c:pt idx="8">
                  <c:v>1967</c:v>
                </c:pt>
                <c:pt idx="9">
                  <c:v>1968</c:v>
                </c:pt>
                <c:pt idx="10">
                  <c:v>1969</c:v>
                </c:pt>
                <c:pt idx="11">
                  <c:v>1970</c:v>
                </c:pt>
                <c:pt idx="12">
                  <c:v>1971</c:v>
                </c:pt>
                <c:pt idx="13">
                  <c:v>1972</c:v>
                </c:pt>
                <c:pt idx="14">
                  <c:v>1973</c:v>
                </c:pt>
                <c:pt idx="15">
                  <c:v>1974</c:v>
                </c:pt>
                <c:pt idx="16">
                  <c:v>1975</c:v>
                </c:pt>
                <c:pt idx="17">
                  <c:v>1976</c:v>
                </c:pt>
                <c:pt idx="18">
                  <c:v>1977</c:v>
                </c:pt>
                <c:pt idx="19">
                  <c:v>1978</c:v>
                </c:pt>
                <c:pt idx="20">
                  <c:v>1979</c:v>
                </c:pt>
                <c:pt idx="21">
                  <c:v>1980</c:v>
                </c:pt>
                <c:pt idx="22">
                  <c:v>1981</c:v>
                </c:pt>
                <c:pt idx="23">
                  <c:v>1982</c:v>
                </c:pt>
                <c:pt idx="24">
                  <c:v>1983</c:v>
                </c:pt>
                <c:pt idx="25">
                  <c:v>1984</c:v>
                </c:pt>
                <c:pt idx="26">
                  <c:v>1985</c:v>
                </c:pt>
                <c:pt idx="27">
                  <c:v>1986</c:v>
                </c:pt>
                <c:pt idx="28">
                  <c:v>1987</c:v>
                </c:pt>
                <c:pt idx="29">
                  <c:v>1988</c:v>
                </c:pt>
                <c:pt idx="30">
                  <c:v>1989</c:v>
                </c:pt>
                <c:pt idx="31">
                  <c:v>1990</c:v>
                </c:pt>
                <c:pt idx="32">
                  <c:v>1991</c:v>
                </c:pt>
                <c:pt idx="33">
                  <c:v>1992</c:v>
                </c:pt>
                <c:pt idx="34">
                  <c:v>1993</c:v>
                </c:pt>
                <c:pt idx="35">
                  <c:v>1994</c:v>
                </c:pt>
                <c:pt idx="36">
                  <c:v>1995</c:v>
                </c:pt>
                <c:pt idx="37">
                  <c:v>1996</c:v>
                </c:pt>
                <c:pt idx="38">
                  <c:v>1997</c:v>
                </c:pt>
                <c:pt idx="39">
                  <c:v>1998</c:v>
                </c:pt>
                <c:pt idx="40">
                  <c:v>1999</c:v>
                </c:pt>
                <c:pt idx="41">
                  <c:v>2000</c:v>
                </c:pt>
                <c:pt idx="42">
                  <c:v>2001</c:v>
                </c:pt>
                <c:pt idx="43">
                  <c:v>2002</c:v>
                </c:pt>
                <c:pt idx="44">
                  <c:v>2003</c:v>
                </c:pt>
                <c:pt idx="45">
                  <c:v>2004</c:v>
                </c:pt>
                <c:pt idx="46">
                  <c:v>2005</c:v>
                </c:pt>
                <c:pt idx="47">
                  <c:v>2006</c:v>
                </c:pt>
                <c:pt idx="48">
                  <c:v>2007</c:v>
                </c:pt>
                <c:pt idx="49">
                  <c:v>2008</c:v>
                </c:pt>
                <c:pt idx="50">
                  <c:v>2009</c:v>
                </c:pt>
                <c:pt idx="51">
                  <c:v>2010</c:v>
                </c:pt>
                <c:pt idx="52">
                  <c:v>2011</c:v>
                </c:pt>
                <c:pt idx="53">
                  <c:v>2012</c:v>
                </c:pt>
                <c:pt idx="54">
                  <c:v>2013</c:v>
                </c:pt>
              </c:numCache>
            </c:numRef>
          </c:cat>
          <c:val>
            <c:numRef>
              <c:f>'SerieAreaSembrada(has)'!$AH$3:$AH$57</c:f>
              <c:numCache>
                <c:formatCode>#,##0</c:formatCode>
                <c:ptCount val="55"/>
                <c:pt idx="0">
                  <c:v>0</c:v>
                </c:pt>
                <c:pt idx="1">
                  <c:v>0</c:v>
                </c:pt>
                <c:pt idx="2">
                  <c:v>0</c:v>
                </c:pt>
                <c:pt idx="3">
                  <c:v>0</c:v>
                </c:pt>
                <c:pt idx="4">
                  <c:v>599.11199999999997</c:v>
                </c:pt>
                <c:pt idx="5">
                  <c:v>3224.6239999999989</c:v>
                </c:pt>
                <c:pt idx="6">
                  <c:v>4342.2</c:v>
                </c:pt>
                <c:pt idx="7">
                  <c:v>4906.0960000000014</c:v>
                </c:pt>
                <c:pt idx="8">
                  <c:v>6380.6170000000002</c:v>
                </c:pt>
                <c:pt idx="9">
                  <c:v>7058.9319999999989</c:v>
                </c:pt>
                <c:pt idx="10">
                  <c:v>8421.4480000000003</c:v>
                </c:pt>
                <c:pt idx="11">
                  <c:v>9716.3499999999894</c:v>
                </c:pt>
                <c:pt idx="12">
                  <c:v>10377.343999999999</c:v>
                </c:pt>
                <c:pt idx="13">
                  <c:v>10606.316000000001</c:v>
                </c:pt>
                <c:pt idx="14">
                  <c:v>11012.15</c:v>
                </c:pt>
                <c:pt idx="15">
                  <c:v>11634.902</c:v>
                </c:pt>
                <c:pt idx="16">
                  <c:v>12594.630999999999</c:v>
                </c:pt>
                <c:pt idx="17">
                  <c:v>13854.34</c:v>
                </c:pt>
                <c:pt idx="18">
                  <c:v>13985.923000000001</c:v>
                </c:pt>
                <c:pt idx="19">
                  <c:v>14488.183999999999</c:v>
                </c:pt>
                <c:pt idx="20">
                  <c:v>16169.718999999999</c:v>
                </c:pt>
                <c:pt idx="21">
                  <c:v>17688.938999999998</c:v>
                </c:pt>
                <c:pt idx="22">
                  <c:v>19746.463000000011</c:v>
                </c:pt>
                <c:pt idx="23">
                  <c:v>22890.638999999999</c:v>
                </c:pt>
                <c:pt idx="24">
                  <c:v>26403.075000000001</c:v>
                </c:pt>
                <c:pt idx="25">
                  <c:v>31027.35</c:v>
                </c:pt>
                <c:pt idx="26">
                  <c:v>38989.798000000003</c:v>
                </c:pt>
                <c:pt idx="27">
                  <c:v>43852.842000000011</c:v>
                </c:pt>
                <c:pt idx="28">
                  <c:v>47009.64</c:v>
                </c:pt>
                <c:pt idx="29">
                  <c:v>50453.576999999997</c:v>
                </c:pt>
                <c:pt idx="30">
                  <c:v>58280.487999999998</c:v>
                </c:pt>
                <c:pt idx="31">
                  <c:v>65982.712999999945</c:v>
                </c:pt>
                <c:pt idx="32">
                  <c:v>77678.697</c:v>
                </c:pt>
                <c:pt idx="33">
                  <c:v>93855.270000000033</c:v>
                </c:pt>
                <c:pt idx="34">
                  <c:v>102815.276</c:v>
                </c:pt>
                <c:pt idx="35">
                  <c:v>110766.461</c:v>
                </c:pt>
                <c:pt idx="36">
                  <c:v>115344.44899999999</c:v>
                </c:pt>
                <c:pt idx="37">
                  <c:v>118540.18700000001</c:v>
                </c:pt>
                <c:pt idx="38">
                  <c:v>120192.709</c:v>
                </c:pt>
                <c:pt idx="39">
                  <c:v>116763.857</c:v>
                </c:pt>
                <c:pt idx="40">
                  <c:v>121651.269</c:v>
                </c:pt>
                <c:pt idx="41">
                  <c:v>127377.629</c:v>
                </c:pt>
                <c:pt idx="42">
                  <c:v>130102.55</c:v>
                </c:pt>
                <c:pt idx="43">
                  <c:v>139866.84099999999</c:v>
                </c:pt>
                <c:pt idx="44">
                  <c:v>146790.258</c:v>
                </c:pt>
                <c:pt idx="45">
                  <c:v>153216.99699999989</c:v>
                </c:pt>
                <c:pt idx="46">
                  <c:v>163771.46199999991</c:v>
                </c:pt>
                <c:pt idx="47">
                  <c:v>177853.242</c:v>
                </c:pt>
                <c:pt idx="48">
                  <c:v>199704.75455144091</c:v>
                </c:pt>
                <c:pt idx="49">
                  <c:v>221266.29625869231</c:v>
                </c:pt>
                <c:pt idx="50">
                  <c:v>235913.94816501081</c:v>
                </c:pt>
                <c:pt idx="51">
                  <c:v>250662.909721573</c:v>
                </c:pt>
                <c:pt idx="52">
                  <c:v>266922.21187820658</c:v>
                </c:pt>
                <c:pt idx="53">
                  <c:v>299953.13534382562</c:v>
                </c:pt>
                <c:pt idx="54">
                  <c:v>334492.71946298511</c:v>
                </c:pt>
              </c:numCache>
            </c:numRef>
          </c:val>
        </c:ser>
        <c:dLbls>
          <c:showLegendKey val="0"/>
          <c:showVal val="0"/>
          <c:showCatName val="0"/>
          <c:showSerName val="0"/>
          <c:showPercent val="0"/>
          <c:showBubbleSize val="0"/>
        </c:dLbls>
        <c:gapWidth val="150"/>
        <c:overlap val="100"/>
        <c:axId val="187947632"/>
        <c:axId val="166030608"/>
      </c:barChart>
      <c:catAx>
        <c:axId val="187947632"/>
        <c:scaling>
          <c:orientation val="minMax"/>
        </c:scaling>
        <c:delete val="0"/>
        <c:axPos val="b"/>
        <c:numFmt formatCode="General" sourceLinked="1"/>
        <c:majorTickMark val="out"/>
        <c:minorTickMark val="none"/>
        <c:tickLblPos val="nextTo"/>
        <c:txPr>
          <a:bodyPr rot="-5400000" vert="horz"/>
          <a:lstStyle/>
          <a:p>
            <a:pPr>
              <a:defRPr/>
            </a:pPr>
            <a:endParaRPr lang="es-ES"/>
          </a:p>
        </c:txPr>
        <c:crossAx val="166030608"/>
        <c:crosses val="autoZero"/>
        <c:auto val="1"/>
        <c:lblAlgn val="ctr"/>
        <c:lblOffset val="100"/>
        <c:tickMarkSkip val="1"/>
        <c:noMultiLvlLbl val="0"/>
      </c:catAx>
      <c:valAx>
        <c:axId val="166030608"/>
        <c:scaling>
          <c:orientation val="minMax"/>
          <c:max val="500000"/>
        </c:scaling>
        <c:delete val="0"/>
        <c:axPos val="l"/>
        <c:numFmt formatCode="#,##0" sourceLinked="1"/>
        <c:majorTickMark val="out"/>
        <c:minorTickMark val="none"/>
        <c:tickLblPos val="nextTo"/>
        <c:crossAx val="187947632"/>
        <c:crosses val="autoZero"/>
        <c:crossBetween val="between"/>
      </c:valAx>
      <c:spPr>
        <a:solidFill>
          <a:srgbClr val="92D050"/>
        </a:solidFill>
      </c:spPr>
    </c:plotArea>
    <c:legend>
      <c:legendPos val="b"/>
      <c:layout/>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drawing1.xml><?xml version="1.0" encoding="utf-8"?>
<c:userShapes xmlns:c="http://schemas.openxmlformats.org/drawingml/2006/chart">
  <cdr:relSizeAnchor xmlns:cdr="http://schemas.openxmlformats.org/drawingml/2006/chartDrawing">
    <cdr:from>
      <cdr:x>0.82353</cdr:x>
      <cdr:y>0.65625</cdr:y>
    </cdr:from>
    <cdr:to>
      <cdr:x>1</cdr:x>
      <cdr:y>0.73438</cdr:y>
    </cdr:to>
    <cdr:sp macro="" textlink="">
      <cdr:nvSpPr>
        <cdr:cNvPr id="2" name="3 Elipse"/>
        <cdr:cNvSpPr/>
      </cdr:nvSpPr>
      <cdr:spPr>
        <a:xfrm xmlns:a="http://schemas.openxmlformats.org/drawingml/2006/main">
          <a:off x="7056784" y="3024336"/>
          <a:ext cx="1512168" cy="36004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dr:relSizeAnchor xmlns:cdr="http://schemas.openxmlformats.org/drawingml/2006/chartDrawing">
    <cdr:from>
      <cdr:x>0.79832</cdr:x>
      <cdr:y>0.73438</cdr:y>
    </cdr:from>
    <cdr:to>
      <cdr:x>0.91176</cdr:x>
      <cdr:y>0.875</cdr:y>
    </cdr:to>
    <cdr:cxnSp macro="">
      <cdr:nvCxnSpPr>
        <cdr:cNvPr id="4" name="3 Conector recto de flecha"/>
        <cdr:cNvCxnSpPr>
          <a:stCxn xmlns:a="http://schemas.openxmlformats.org/drawingml/2006/main" id="2" idx="4"/>
        </cdr:cNvCxnSpPr>
      </cdr:nvCxnSpPr>
      <cdr:spPr>
        <a:xfrm xmlns:a="http://schemas.openxmlformats.org/drawingml/2006/main" flipH="1">
          <a:off x="6840760" y="3384376"/>
          <a:ext cx="972108" cy="648072"/>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0.85723</cdr:x>
      <cdr:y>0.01712</cdr:y>
    </cdr:from>
    <cdr:to>
      <cdr:x>1</cdr:x>
      <cdr:y>0.07895</cdr:y>
    </cdr:to>
    <cdr:sp macro="" textlink="">
      <cdr:nvSpPr>
        <cdr:cNvPr id="2" name="1 CuadroTexto"/>
        <cdr:cNvSpPr txBox="1"/>
      </cdr:nvSpPr>
      <cdr:spPr>
        <a:xfrm xmlns:a="http://schemas.openxmlformats.org/drawingml/2006/main">
          <a:off x="4104457" y="93690"/>
          <a:ext cx="683567" cy="338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600" b="1" dirty="0"/>
            <a:t>476,8</a:t>
          </a:r>
          <a:endParaRPr lang="es-CO"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BE044-1574-4350-B341-7D3ED77012F0}" type="datetimeFigureOut">
              <a:rPr lang="es-CO" smtClean="0"/>
              <a:pPr/>
              <a:t>04/06/2014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2164E-BD65-445C-BB4E-8CE7703D6CF7}" type="slidenum">
              <a:rPr lang="es-CO" smtClean="0"/>
              <a:pPr/>
              <a:t>‹Nº›</a:t>
            </a:fld>
            <a:endParaRPr lang="es-CO"/>
          </a:p>
        </p:txBody>
      </p:sp>
    </p:spTree>
    <p:extLst>
      <p:ext uri="{BB962C8B-B14F-4D97-AF65-F5344CB8AC3E}">
        <p14:creationId xmlns:p14="http://schemas.microsoft.com/office/powerpoint/2010/main" val="378255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1" y="4343401"/>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263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1163638" y="246063"/>
            <a:ext cx="4570412" cy="3427412"/>
          </a:xfrm>
          <a:ln/>
        </p:spPr>
      </p:sp>
      <p:sp>
        <p:nvSpPr>
          <p:cNvPr id="59396" name="Rectangle 3"/>
          <p:cNvSpPr>
            <a:spLocks noGrp="1" noChangeArrowheads="1"/>
          </p:cNvSpPr>
          <p:nvPr>
            <p:ph type="body" idx="1"/>
          </p:nvPr>
        </p:nvSpPr>
        <p:spPr>
          <a:xfrm>
            <a:off x="465139" y="3798888"/>
            <a:ext cx="5927725"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2" indent="-228562">
              <a:spcBef>
                <a:spcPct val="10000"/>
              </a:spcBef>
            </a:pPr>
            <a:r>
              <a:rPr lang="en-US" sz="1400"/>
              <a:t>Forecast for 2020: EU Red will be fully implemented and US close to full 2022 mandates</a:t>
            </a:r>
          </a:p>
          <a:p>
            <a:pPr marL="228562" indent="-228562">
              <a:spcBef>
                <a:spcPct val="10000"/>
              </a:spcBef>
            </a:pPr>
            <a:endParaRPr lang="es-CO" sz="1400"/>
          </a:p>
          <a:p>
            <a:pPr marL="228562" indent="-228562">
              <a:spcBef>
                <a:spcPct val="10000"/>
              </a:spcBef>
            </a:pPr>
            <a:r>
              <a:rPr lang="en-US" sz="1400"/>
              <a:t>Yellow indicates ethanol and orange indicates biodiesel</a:t>
            </a:r>
          </a:p>
          <a:p>
            <a:pPr marL="228562" indent="-228562">
              <a:spcBef>
                <a:spcPct val="10000"/>
              </a:spcBef>
            </a:pPr>
            <a:endParaRPr lang="en-US" sz="1400"/>
          </a:p>
          <a:p>
            <a:pPr marL="228562" indent="-228562">
              <a:spcBef>
                <a:spcPct val="10000"/>
              </a:spcBef>
            </a:pPr>
            <a:r>
              <a:rPr lang="en-US" sz="1400"/>
              <a:t>US and EU still growing rapidly to meet future mandates.</a:t>
            </a:r>
          </a:p>
          <a:p>
            <a:pPr marL="228562" indent="-228562">
              <a:spcBef>
                <a:spcPct val="10000"/>
              </a:spcBef>
            </a:pPr>
            <a:endParaRPr lang="en-US" sz="1400"/>
          </a:p>
          <a:p>
            <a:pPr marL="228562" indent="-228562">
              <a:spcBef>
                <a:spcPct val="10000"/>
              </a:spcBef>
            </a:pPr>
            <a:r>
              <a:rPr lang="en-US" sz="1400"/>
              <a:t>US expanding from 13 BG in 2010 to 36 BG (175% growth in 12 years) and EU will more than double consumption in next 10 years.</a:t>
            </a:r>
          </a:p>
          <a:p>
            <a:pPr marL="228562" indent="-228562">
              <a:spcBef>
                <a:spcPct val="10000"/>
              </a:spcBef>
            </a:pPr>
            <a:endParaRPr lang="en-US" sz="1400"/>
          </a:p>
          <a:p>
            <a:pPr marL="228562" indent="-228562">
              <a:spcBef>
                <a:spcPct val="10000"/>
              </a:spcBef>
            </a:pPr>
            <a:r>
              <a:rPr lang="en-US" sz="1400"/>
              <a:t>EU &amp; US Mandates provide export opportunities for fuel producing nations such as Brazil and Argentina (and Colombia)</a:t>
            </a:r>
          </a:p>
          <a:p>
            <a:pPr marL="228562" indent="-228562">
              <a:spcBef>
                <a:spcPct val="10000"/>
              </a:spcBef>
            </a:pPr>
            <a:endParaRPr lang="en-US" sz="1400"/>
          </a:p>
          <a:p>
            <a:pPr marL="228562" indent="-228562">
              <a:spcBef>
                <a:spcPct val="10000"/>
              </a:spcBef>
            </a:pPr>
            <a:r>
              <a:rPr lang="en-US" sz="1400"/>
              <a:t>Europe hopes to have 10% of road transport fuel from renewable energy sources by 2020.  Latest forecast has 1% electric vehicles and 9% from biofuels of which 72% is diesel and 28% ethanol.</a:t>
            </a:r>
          </a:p>
          <a:p>
            <a:pPr marL="228562" indent="-228562">
              <a:spcBef>
                <a:spcPct val="10000"/>
              </a:spcBef>
            </a:pPr>
            <a:endParaRPr lang="en-US" sz="1400"/>
          </a:p>
          <a:p>
            <a:pPr marL="228562" indent="-228562">
              <a:spcBef>
                <a:spcPct val="10000"/>
              </a:spcBef>
            </a:pPr>
            <a:endParaRPr lang="en-US" sz="1400"/>
          </a:p>
          <a:p>
            <a:pPr marL="228562" indent="-228562">
              <a:spcBef>
                <a:spcPct val="10000"/>
              </a:spcBef>
            </a:pPr>
            <a:endParaRPr lang="en-US" sz="1400"/>
          </a:p>
          <a:p>
            <a:pPr marL="228562" indent="-228562">
              <a:spcBef>
                <a:spcPct val="10000"/>
              </a:spcBef>
            </a:pPr>
            <a:endParaRPr lang="en-US" sz="1400"/>
          </a:p>
        </p:txBody>
      </p:sp>
    </p:spTree>
    <p:extLst>
      <p:ext uri="{BB962C8B-B14F-4D97-AF65-F5344CB8AC3E}">
        <p14:creationId xmlns:p14="http://schemas.microsoft.com/office/powerpoint/2010/main" val="57133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20B011B2-02F2-4326-9A9F-605A11D65BF8}" type="slidenum">
              <a:rPr lang="es-ES" smtClean="0"/>
              <a:pPr>
                <a:defRPr/>
              </a:pPr>
              <a:t>44</a:t>
            </a:fld>
            <a:endParaRPr lang="es-ES"/>
          </a:p>
        </p:txBody>
      </p:sp>
    </p:spTree>
    <p:extLst>
      <p:ext uri="{BB962C8B-B14F-4D97-AF65-F5344CB8AC3E}">
        <p14:creationId xmlns:p14="http://schemas.microsoft.com/office/powerpoint/2010/main" val="177600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828" indent="-285703" eaLnBrk="0" hangingPunct="0">
              <a:defRPr>
                <a:solidFill>
                  <a:schemeClr val="tx1"/>
                </a:solidFill>
                <a:latin typeface="Verdana" pitchFamily="34" charset="0"/>
                <a:cs typeface="Arial" charset="0"/>
              </a:defRPr>
            </a:lvl2pPr>
            <a:lvl3pPr marL="1142813" indent="-228562" eaLnBrk="0" hangingPunct="0">
              <a:defRPr>
                <a:solidFill>
                  <a:schemeClr val="tx1"/>
                </a:solidFill>
                <a:latin typeface="Verdana" pitchFamily="34" charset="0"/>
                <a:cs typeface="Arial" charset="0"/>
              </a:defRPr>
            </a:lvl3pPr>
            <a:lvl4pPr marL="1599937" indent="-228562" eaLnBrk="0" hangingPunct="0">
              <a:defRPr>
                <a:solidFill>
                  <a:schemeClr val="tx1"/>
                </a:solidFill>
                <a:latin typeface="Verdana" pitchFamily="34" charset="0"/>
                <a:cs typeface="Arial" charset="0"/>
              </a:defRPr>
            </a:lvl4pPr>
            <a:lvl5pPr marL="2057063" indent="-228562" eaLnBrk="0" hangingPunct="0">
              <a:defRPr>
                <a:solidFill>
                  <a:schemeClr val="tx1"/>
                </a:solidFill>
                <a:latin typeface="Verdana" pitchFamily="34" charset="0"/>
                <a:cs typeface="Arial" charset="0"/>
              </a:defRPr>
            </a:lvl5pPr>
            <a:lvl6pPr marL="2514187" indent="-228562" eaLnBrk="0" fontAlgn="base" hangingPunct="0">
              <a:spcBef>
                <a:spcPct val="0"/>
              </a:spcBef>
              <a:spcAft>
                <a:spcPct val="0"/>
              </a:spcAft>
              <a:defRPr>
                <a:solidFill>
                  <a:schemeClr val="tx1"/>
                </a:solidFill>
                <a:latin typeface="Verdana" pitchFamily="34" charset="0"/>
                <a:cs typeface="Arial" charset="0"/>
              </a:defRPr>
            </a:lvl6pPr>
            <a:lvl7pPr marL="2971312" indent="-228562" eaLnBrk="0" fontAlgn="base" hangingPunct="0">
              <a:spcBef>
                <a:spcPct val="0"/>
              </a:spcBef>
              <a:spcAft>
                <a:spcPct val="0"/>
              </a:spcAft>
              <a:defRPr>
                <a:solidFill>
                  <a:schemeClr val="tx1"/>
                </a:solidFill>
                <a:latin typeface="Verdana" pitchFamily="34" charset="0"/>
                <a:cs typeface="Arial" charset="0"/>
              </a:defRPr>
            </a:lvl7pPr>
            <a:lvl8pPr marL="3428438" indent="-228562" eaLnBrk="0" fontAlgn="base" hangingPunct="0">
              <a:spcBef>
                <a:spcPct val="0"/>
              </a:spcBef>
              <a:spcAft>
                <a:spcPct val="0"/>
              </a:spcAft>
              <a:defRPr>
                <a:solidFill>
                  <a:schemeClr val="tx1"/>
                </a:solidFill>
                <a:latin typeface="Verdana" pitchFamily="34" charset="0"/>
                <a:cs typeface="Arial" charset="0"/>
              </a:defRPr>
            </a:lvl8pPr>
            <a:lvl9pPr marL="3885562" indent="-228562"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40F74EC-5DF6-48A2-8701-0D7585AFA71C}" type="slidenum">
              <a:rPr lang="es-ES" smtClean="0">
                <a:latin typeface="Arial" charset="0"/>
              </a:rPr>
              <a:pPr eaLnBrk="1" hangingPunct="1"/>
              <a:t>50</a:t>
            </a:fld>
            <a:endParaRPr lang="es-E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1" y="4343401"/>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extLst>
      <p:ext uri="{BB962C8B-B14F-4D97-AF65-F5344CB8AC3E}">
        <p14:creationId xmlns:p14="http://schemas.microsoft.com/office/powerpoint/2010/main" val="373192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extLst>
      <p:ext uri="{BB962C8B-B14F-4D97-AF65-F5344CB8AC3E}">
        <p14:creationId xmlns:p14="http://schemas.microsoft.com/office/powerpoint/2010/main" val="7591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extLst>
      <p:ext uri="{BB962C8B-B14F-4D97-AF65-F5344CB8AC3E}">
        <p14:creationId xmlns:p14="http://schemas.microsoft.com/office/powerpoint/2010/main" val="11636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897301">
              <a:defRPr/>
            </a:pPr>
            <a:r>
              <a:rPr lang="es-CO" dirty="0" smtClean="0"/>
              <a:t>Incluir</a:t>
            </a:r>
            <a:r>
              <a:rPr lang="es-CO" baseline="0" dirty="0" smtClean="0"/>
              <a:t> valor del subsidio entre precios importación y base calculo precio nacional. EVALUAR.</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3916763E-6CD1-4638-A069-FC61476E79D9}" type="slidenum">
              <a:rPr lang="es-CO" smtClean="0">
                <a:solidFill>
                  <a:prstClr val="black"/>
                </a:solidFill>
              </a:rPr>
              <a:pPr/>
              <a:t>19</a:t>
            </a:fld>
            <a:endParaRPr lang="es-CO">
              <a:solidFill>
                <a:prstClr val="black"/>
              </a:solidFill>
            </a:endParaRPr>
          </a:p>
        </p:txBody>
      </p:sp>
    </p:spTree>
    <p:extLst>
      <p:ext uri="{BB962C8B-B14F-4D97-AF65-F5344CB8AC3E}">
        <p14:creationId xmlns:p14="http://schemas.microsoft.com/office/powerpoint/2010/main" val="351153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4213"/>
            <a:ext cx="4573588" cy="3430587"/>
          </a:xfrm>
          <a:ln/>
        </p:spPr>
      </p:sp>
      <p:sp>
        <p:nvSpPr>
          <p:cNvPr id="55299" name="Rectangle 3"/>
          <p:cNvSpPr>
            <a:spLocks noGrp="1" noChangeArrowheads="1"/>
          </p:cNvSpPr>
          <p:nvPr>
            <p:ph type="body" idx="1"/>
          </p:nvPr>
        </p:nvSpPr>
        <p:spPr>
          <a:xfrm>
            <a:off x="914401" y="4344989"/>
            <a:ext cx="5029200" cy="16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79" rIns="93159" bIns="46579"/>
          <a:lstStyle/>
          <a:p>
            <a:endParaRPr lang="es-CO" smtClean="0"/>
          </a:p>
        </p:txBody>
      </p:sp>
    </p:spTree>
    <p:extLst>
      <p:ext uri="{BB962C8B-B14F-4D97-AF65-F5344CB8AC3E}">
        <p14:creationId xmlns:p14="http://schemas.microsoft.com/office/powerpoint/2010/main" val="244061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xfrm>
            <a:off x="1163638" y="246063"/>
            <a:ext cx="4570412" cy="3427412"/>
          </a:xfrm>
          <a:ln/>
        </p:spPr>
      </p:sp>
      <p:sp>
        <p:nvSpPr>
          <p:cNvPr id="56324" name="Rectangle 3"/>
          <p:cNvSpPr>
            <a:spLocks noGrp="1" noChangeArrowheads="1"/>
          </p:cNvSpPr>
          <p:nvPr>
            <p:ph type="body" idx="1"/>
          </p:nvPr>
        </p:nvSpPr>
        <p:spPr>
          <a:xfrm>
            <a:off x="465139" y="3798888"/>
            <a:ext cx="5927725"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2" indent="-228562">
              <a:spcBef>
                <a:spcPct val="10000"/>
              </a:spcBef>
            </a:pPr>
            <a:r>
              <a:rPr lang="en-US" sz="1400"/>
              <a:t>Global picture for 2010</a:t>
            </a:r>
          </a:p>
          <a:p>
            <a:pPr marL="228562" indent="-228562">
              <a:spcBef>
                <a:spcPct val="10000"/>
              </a:spcBef>
            </a:pPr>
            <a:endParaRPr lang="en-US" sz="1400"/>
          </a:p>
          <a:p>
            <a:pPr marL="228562" indent="-228562">
              <a:spcBef>
                <a:spcPct val="10000"/>
              </a:spcBef>
            </a:pPr>
            <a:r>
              <a:rPr lang="en-US" sz="1400"/>
              <a:t>Yellow indicates ethanol and orange indicates biodiesel</a:t>
            </a:r>
          </a:p>
          <a:p>
            <a:pPr marL="228562" indent="-228562">
              <a:spcBef>
                <a:spcPct val="10000"/>
              </a:spcBef>
            </a:pPr>
            <a:endParaRPr lang="en-US" sz="1400"/>
          </a:p>
          <a:p>
            <a:pPr marL="228562" indent="-228562">
              <a:spcBef>
                <a:spcPct val="10000"/>
              </a:spcBef>
            </a:pPr>
            <a:r>
              <a:rPr lang="en-US" sz="1400"/>
              <a:t>US &amp; Brazil produce 85-90% of world’s ethanol</a:t>
            </a:r>
          </a:p>
          <a:p>
            <a:pPr marL="228562" indent="-228562">
              <a:spcBef>
                <a:spcPct val="10000"/>
              </a:spcBef>
            </a:pPr>
            <a:endParaRPr lang="en-US" sz="1400"/>
          </a:p>
          <a:p>
            <a:pPr marL="228562" indent="-228562">
              <a:spcBef>
                <a:spcPct val="10000"/>
              </a:spcBef>
            </a:pPr>
            <a:r>
              <a:rPr lang="en-US" sz="1400"/>
              <a:t>EU dominates biodiesel production with Argentina, Brazil, Indonesia and Malaysia fairly far behind.</a:t>
            </a:r>
          </a:p>
          <a:p>
            <a:pPr marL="228562" indent="-228562">
              <a:spcBef>
                <a:spcPct val="10000"/>
              </a:spcBef>
            </a:pPr>
            <a:endParaRPr lang="en-US" sz="1400"/>
          </a:p>
          <a:p>
            <a:pPr marL="228562" indent="-228562">
              <a:spcBef>
                <a:spcPct val="10000"/>
              </a:spcBef>
            </a:pPr>
            <a:r>
              <a:rPr lang="en-US" sz="1400"/>
              <a:t>However, much of feedstock going into EU originates from the same four countries as well as US</a:t>
            </a:r>
          </a:p>
          <a:p>
            <a:pPr marL="228562" indent="-228562">
              <a:spcBef>
                <a:spcPct val="10000"/>
              </a:spcBef>
            </a:pPr>
            <a:endParaRPr lang="en-US" sz="1400"/>
          </a:p>
          <a:p>
            <a:pPr marL="228562" indent="-228562">
              <a:spcBef>
                <a:spcPct val="10000"/>
              </a:spcBef>
            </a:pPr>
            <a:r>
              <a:rPr lang="en-US" sz="1400"/>
              <a:t>Cafta-DR, CBI and Developing countries have preferential import tariffs (or tariff free) to export to US and EU.</a:t>
            </a:r>
          </a:p>
          <a:p>
            <a:pPr marL="228562" indent="-228562">
              <a:spcBef>
                <a:spcPct val="10000"/>
              </a:spcBef>
            </a:pPr>
            <a:endParaRPr lang="en-US" sz="1400"/>
          </a:p>
          <a:p>
            <a:pPr marL="228562" indent="-228562">
              <a:spcBef>
                <a:spcPct val="10000"/>
              </a:spcBef>
            </a:pPr>
            <a:r>
              <a:rPr lang="en-US" sz="1400"/>
              <a:t>Today biofuels provides around 3% of total road transport fuel globally (IEA, energy content).  Brazil met 21% of road transport fuel demand while US share was 4% and EU around 3%</a:t>
            </a:r>
          </a:p>
          <a:p>
            <a:pPr marL="228562" indent="-228562">
              <a:spcBef>
                <a:spcPct val="10000"/>
              </a:spcBef>
            </a:pPr>
            <a:endParaRPr lang="en-US" sz="1400"/>
          </a:p>
          <a:p>
            <a:pPr marL="228562" indent="-228562">
              <a:spcBef>
                <a:spcPct val="10000"/>
              </a:spcBef>
            </a:pPr>
            <a:endParaRPr lang="en-US" sz="1400"/>
          </a:p>
        </p:txBody>
      </p:sp>
    </p:spTree>
    <p:extLst>
      <p:ext uri="{BB962C8B-B14F-4D97-AF65-F5344CB8AC3E}">
        <p14:creationId xmlns:p14="http://schemas.microsoft.com/office/powerpoint/2010/main" val="14441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1163638" y="246063"/>
            <a:ext cx="4570412" cy="3427412"/>
          </a:xfrm>
          <a:ln/>
        </p:spPr>
      </p:sp>
      <p:sp>
        <p:nvSpPr>
          <p:cNvPr id="57348" name="Rectangle 3"/>
          <p:cNvSpPr>
            <a:spLocks noGrp="1" noChangeArrowheads="1"/>
          </p:cNvSpPr>
          <p:nvPr>
            <p:ph type="body" idx="1"/>
          </p:nvPr>
        </p:nvSpPr>
        <p:spPr>
          <a:xfrm>
            <a:off x="465139" y="3798888"/>
            <a:ext cx="5927725"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2" indent="-228562">
              <a:spcBef>
                <a:spcPct val="10000"/>
              </a:spcBef>
            </a:pPr>
            <a:r>
              <a:rPr lang="en-US" sz="1400"/>
              <a:t>Global picture (This is the picture of forecasted production in 2020)</a:t>
            </a:r>
          </a:p>
          <a:p>
            <a:pPr marL="228562" indent="-228562">
              <a:spcBef>
                <a:spcPct val="10000"/>
              </a:spcBef>
            </a:pPr>
            <a:endParaRPr lang="en-US" sz="1400"/>
          </a:p>
          <a:p>
            <a:pPr marL="228562" indent="-228562">
              <a:spcBef>
                <a:spcPct val="10000"/>
              </a:spcBef>
            </a:pPr>
            <a:r>
              <a:rPr lang="en-US" sz="1400"/>
              <a:t>US and EU still growing rapidly to meet future mandates.</a:t>
            </a:r>
          </a:p>
          <a:p>
            <a:pPr marL="228562" indent="-228562">
              <a:spcBef>
                <a:spcPct val="10000"/>
              </a:spcBef>
            </a:pPr>
            <a:endParaRPr lang="en-US" sz="1400"/>
          </a:p>
          <a:p>
            <a:pPr marL="228562" indent="-228562">
              <a:spcBef>
                <a:spcPct val="10000"/>
              </a:spcBef>
            </a:pPr>
            <a:r>
              <a:rPr lang="en-US" sz="1400"/>
              <a:t>Note: this graph does not include US “Advanced” mandates because uncertain to which type of fuel and not on schedule to meet cellulosic mandates.  (will discuss in next slides)</a:t>
            </a:r>
          </a:p>
          <a:p>
            <a:pPr marL="228562" indent="-228562">
              <a:spcBef>
                <a:spcPct val="10000"/>
              </a:spcBef>
            </a:pPr>
            <a:endParaRPr lang="en-US" sz="1400"/>
          </a:p>
          <a:p>
            <a:pPr marL="228562" indent="-228562">
              <a:spcBef>
                <a:spcPct val="10000"/>
              </a:spcBef>
            </a:pPr>
            <a:r>
              <a:rPr lang="en-US" sz="1400"/>
              <a:t>Predict that EU will consume more ethanol than currently does in diesel-based transport sector</a:t>
            </a:r>
          </a:p>
          <a:p>
            <a:pPr marL="228562" indent="-228562">
              <a:spcBef>
                <a:spcPct val="10000"/>
              </a:spcBef>
            </a:pPr>
            <a:endParaRPr lang="en-US" sz="1400"/>
          </a:p>
          <a:p>
            <a:pPr marL="228562" indent="-228562">
              <a:spcBef>
                <a:spcPct val="10000"/>
              </a:spcBef>
            </a:pPr>
            <a:r>
              <a:rPr lang="en-US" sz="1400"/>
              <a:t>IFPRI predicted that EU would move to 55-45 (diesel/ethanol) ration to meet RED in 2020 but Member States’ National Action Plans came out last year indicating the standard 72/28 preference for diesel.</a:t>
            </a:r>
          </a:p>
          <a:p>
            <a:pPr marL="228562" indent="-228562">
              <a:spcBef>
                <a:spcPct val="10000"/>
              </a:spcBef>
            </a:pPr>
            <a:endParaRPr lang="en-US" sz="1400"/>
          </a:p>
          <a:p>
            <a:pPr marL="228562" indent="-228562">
              <a:spcBef>
                <a:spcPct val="10000"/>
              </a:spcBef>
            </a:pPr>
            <a:r>
              <a:rPr lang="en-US" sz="1400"/>
              <a:t>If we were to update with 2011 figures one major change is that the yellow ethanol arrow from Brazil to US would be reversed.  The US has exported over 400 million liters to Brazil in first half of 2011.</a:t>
            </a:r>
          </a:p>
          <a:p>
            <a:pPr marL="228562" indent="-228562">
              <a:spcBef>
                <a:spcPct val="10000"/>
              </a:spcBef>
            </a:pPr>
            <a:endParaRPr lang="en-US" sz="1400"/>
          </a:p>
          <a:p>
            <a:pPr marL="228562" indent="-228562">
              <a:spcBef>
                <a:spcPct val="10000"/>
              </a:spcBef>
            </a:pPr>
            <a:r>
              <a:rPr lang="en-US" sz="1400"/>
              <a:t>Pretty good chance US import surcharge (ODC) ($0.54) will disappear before end of the year allowing duty free access to foreign made biofuels.</a:t>
            </a:r>
          </a:p>
          <a:p>
            <a:pPr marL="228562" indent="-228562">
              <a:spcBef>
                <a:spcPct val="10000"/>
              </a:spcBef>
            </a:pPr>
            <a:endParaRPr lang="en-US" sz="1400"/>
          </a:p>
        </p:txBody>
      </p:sp>
    </p:spTree>
    <p:extLst>
      <p:ext uri="{BB962C8B-B14F-4D97-AF65-F5344CB8AC3E}">
        <p14:creationId xmlns:p14="http://schemas.microsoft.com/office/powerpoint/2010/main" val="270124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xfrm>
            <a:off x="1163638" y="246063"/>
            <a:ext cx="4570412" cy="3427412"/>
          </a:xfrm>
          <a:ln/>
        </p:spPr>
      </p:sp>
      <p:sp>
        <p:nvSpPr>
          <p:cNvPr id="57348" name="Rectangle 3"/>
          <p:cNvSpPr>
            <a:spLocks noGrp="1" noChangeArrowheads="1"/>
          </p:cNvSpPr>
          <p:nvPr>
            <p:ph type="body" idx="1"/>
          </p:nvPr>
        </p:nvSpPr>
        <p:spPr>
          <a:xfrm>
            <a:off x="465139" y="3798888"/>
            <a:ext cx="5927725"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2" indent="-228562">
              <a:spcBef>
                <a:spcPct val="10000"/>
              </a:spcBef>
            </a:pPr>
            <a:r>
              <a:rPr lang="en-US" sz="1400"/>
              <a:t>Global picture (This is the picture of forecasted production in 2020)</a:t>
            </a:r>
          </a:p>
          <a:p>
            <a:pPr marL="228562" indent="-228562">
              <a:spcBef>
                <a:spcPct val="10000"/>
              </a:spcBef>
            </a:pPr>
            <a:endParaRPr lang="en-US" sz="1400"/>
          </a:p>
          <a:p>
            <a:pPr marL="228562" indent="-228562">
              <a:spcBef>
                <a:spcPct val="10000"/>
              </a:spcBef>
            </a:pPr>
            <a:r>
              <a:rPr lang="en-US" sz="1400"/>
              <a:t>US and EU still growing rapidly to meet future mandates.</a:t>
            </a:r>
          </a:p>
          <a:p>
            <a:pPr marL="228562" indent="-228562">
              <a:spcBef>
                <a:spcPct val="10000"/>
              </a:spcBef>
            </a:pPr>
            <a:endParaRPr lang="en-US" sz="1400"/>
          </a:p>
          <a:p>
            <a:pPr marL="228562" indent="-228562">
              <a:spcBef>
                <a:spcPct val="10000"/>
              </a:spcBef>
            </a:pPr>
            <a:r>
              <a:rPr lang="en-US" sz="1400"/>
              <a:t>Note: this graph does not include US “Advanced” mandates because uncertain to which type of fuel and not on schedule to meet cellulosic mandates.  (will discuss in next slides)</a:t>
            </a:r>
          </a:p>
          <a:p>
            <a:pPr marL="228562" indent="-228562">
              <a:spcBef>
                <a:spcPct val="10000"/>
              </a:spcBef>
            </a:pPr>
            <a:endParaRPr lang="en-US" sz="1400"/>
          </a:p>
          <a:p>
            <a:pPr marL="228562" indent="-228562">
              <a:spcBef>
                <a:spcPct val="10000"/>
              </a:spcBef>
            </a:pPr>
            <a:r>
              <a:rPr lang="en-US" sz="1400"/>
              <a:t>Predict that EU will consume more ethanol than currently does in diesel-based transport sector</a:t>
            </a:r>
          </a:p>
          <a:p>
            <a:pPr marL="228562" indent="-228562">
              <a:spcBef>
                <a:spcPct val="10000"/>
              </a:spcBef>
            </a:pPr>
            <a:endParaRPr lang="en-US" sz="1400"/>
          </a:p>
          <a:p>
            <a:pPr marL="228562" indent="-228562">
              <a:spcBef>
                <a:spcPct val="10000"/>
              </a:spcBef>
            </a:pPr>
            <a:r>
              <a:rPr lang="en-US" sz="1400"/>
              <a:t>IFPRI predicted that EU would move to 55-45 (diesel/ethanol) ration to meet RED in 2020 but Member States’ National Action Plans came out last year indicating the standard 72/28 preference for diesel.</a:t>
            </a:r>
          </a:p>
          <a:p>
            <a:pPr marL="228562" indent="-228562">
              <a:spcBef>
                <a:spcPct val="10000"/>
              </a:spcBef>
            </a:pPr>
            <a:endParaRPr lang="en-US" sz="1400"/>
          </a:p>
          <a:p>
            <a:pPr marL="228562" indent="-228562">
              <a:spcBef>
                <a:spcPct val="10000"/>
              </a:spcBef>
            </a:pPr>
            <a:r>
              <a:rPr lang="en-US" sz="1400"/>
              <a:t>If we were to update with 2011 figures one major change is that the yellow ethanol arrow from Brazil to US would be reversed.  The US has exported over 400 million liters to Brazil in first half of 2011.</a:t>
            </a:r>
          </a:p>
          <a:p>
            <a:pPr marL="228562" indent="-228562">
              <a:spcBef>
                <a:spcPct val="10000"/>
              </a:spcBef>
            </a:pPr>
            <a:endParaRPr lang="en-US" sz="1400"/>
          </a:p>
          <a:p>
            <a:pPr marL="228562" indent="-228562">
              <a:spcBef>
                <a:spcPct val="10000"/>
              </a:spcBef>
            </a:pPr>
            <a:r>
              <a:rPr lang="en-US" sz="1400"/>
              <a:t>Pretty good chance US import surcharge (ODC) ($0.54) will disappear before end of the year allowing duty free access to foreign made biofuels.</a:t>
            </a:r>
          </a:p>
          <a:p>
            <a:pPr marL="228562" indent="-228562">
              <a:spcBef>
                <a:spcPct val="10000"/>
              </a:spcBef>
            </a:pPr>
            <a:endParaRPr lang="en-US" sz="1400"/>
          </a:p>
        </p:txBody>
      </p:sp>
    </p:spTree>
    <p:extLst>
      <p:ext uri="{BB962C8B-B14F-4D97-AF65-F5344CB8AC3E}">
        <p14:creationId xmlns:p14="http://schemas.microsoft.com/office/powerpoint/2010/main" val="279264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xfrm>
            <a:off x="1163638" y="246063"/>
            <a:ext cx="4570412" cy="3427412"/>
          </a:xfrm>
          <a:ln/>
        </p:spPr>
      </p:sp>
      <p:sp>
        <p:nvSpPr>
          <p:cNvPr id="58372" name="Rectangle 3"/>
          <p:cNvSpPr>
            <a:spLocks noGrp="1" noChangeArrowheads="1"/>
          </p:cNvSpPr>
          <p:nvPr>
            <p:ph type="body" idx="1"/>
          </p:nvPr>
        </p:nvSpPr>
        <p:spPr>
          <a:xfrm>
            <a:off x="465139" y="3798888"/>
            <a:ext cx="5927725"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2" indent="-228562">
              <a:spcBef>
                <a:spcPct val="10000"/>
              </a:spcBef>
            </a:pPr>
            <a:r>
              <a:rPr lang="en-US" sz="1400"/>
              <a:t>Forecast for 2020: EU Red will be fully implemented and US close to full 2022 mandates</a:t>
            </a:r>
          </a:p>
          <a:p>
            <a:pPr marL="228562" indent="-228562">
              <a:spcBef>
                <a:spcPct val="10000"/>
              </a:spcBef>
            </a:pPr>
            <a:endParaRPr lang="es-CO" sz="1400"/>
          </a:p>
          <a:p>
            <a:pPr marL="228562" indent="-228562">
              <a:spcBef>
                <a:spcPct val="10000"/>
              </a:spcBef>
            </a:pPr>
            <a:r>
              <a:rPr lang="en-US" sz="1400"/>
              <a:t>Yellow indicates ethanol and orange indicates biodiesel</a:t>
            </a:r>
          </a:p>
          <a:p>
            <a:pPr marL="228562" indent="-228562">
              <a:spcBef>
                <a:spcPct val="10000"/>
              </a:spcBef>
            </a:pPr>
            <a:endParaRPr lang="en-US" sz="1400"/>
          </a:p>
          <a:p>
            <a:pPr marL="228562" indent="-228562">
              <a:spcBef>
                <a:spcPct val="10000"/>
              </a:spcBef>
            </a:pPr>
            <a:r>
              <a:rPr lang="en-US" sz="1400"/>
              <a:t>US and EU still growing rapidly to meet future mandates.</a:t>
            </a:r>
          </a:p>
          <a:p>
            <a:pPr marL="228562" indent="-228562">
              <a:spcBef>
                <a:spcPct val="10000"/>
              </a:spcBef>
            </a:pPr>
            <a:endParaRPr lang="en-US" sz="1400"/>
          </a:p>
          <a:p>
            <a:pPr marL="228562" indent="-228562">
              <a:spcBef>
                <a:spcPct val="10000"/>
              </a:spcBef>
            </a:pPr>
            <a:r>
              <a:rPr lang="en-US" sz="1400"/>
              <a:t>US expanding from 13 BG in 2010 to 36 BG (175% growth in 12 years) and EU will more than double consumption in next 10 years.</a:t>
            </a:r>
          </a:p>
          <a:p>
            <a:pPr marL="228562" indent="-228562">
              <a:spcBef>
                <a:spcPct val="10000"/>
              </a:spcBef>
            </a:pPr>
            <a:endParaRPr lang="en-US" sz="1400"/>
          </a:p>
          <a:p>
            <a:pPr marL="228562" indent="-228562">
              <a:spcBef>
                <a:spcPct val="10000"/>
              </a:spcBef>
            </a:pPr>
            <a:r>
              <a:rPr lang="en-US" sz="1400"/>
              <a:t>EU &amp; US Mandates provide export opportunities for fuel producing nations such as Brazil and Argentina (and Colombia)</a:t>
            </a:r>
          </a:p>
          <a:p>
            <a:pPr marL="228562" indent="-228562">
              <a:spcBef>
                <a:spcPct val="10000"/>
              </a:spcBef>
            </a:pPr>
            <a:endParaRPr lang="en-US" sz="1400"/>
          </a:p>
          <a:p>
            <a:pPr marL="228562" indent="-228562">
              <a:spcBef>
                <a:spcPct val="10000"/>
              </a:spcBef>
            </a:pPr>
            <a:r>
              <a:rPr lang="en-US" sz="1400"/>
              <a:t>Europe hopes to have 10% of road transport fuel from renewable energy sources by 2020.  Latest forecast has 1% electric vehicles and 9% from biofuels of which 72% is diesel and 28% ethanol.</a:t>
            </a:r>
          </a:p>
          <a:p>
            <a:pPr marL="228562" indent="-228562">
              <a:spcBef>
                <a:spcPct val="10000"/>
              </a:spcBef>
            </a:pPr>
            <a:endParaRPr lang="en-US" sz="1400"/>
          </a:p>
          <a:p>
            <a:pPr marL="228562" indent="-228562">
              <a:spcBef>
                <a:spcPct val="10000"/>
              </a:spcBef>
            </a:pPr>
            <a:endParaRPr lang="en-US" sz="1400"/>
          </a:p>
          <a:p>
            <a:pPr marL="228562" indent="-228562">
              <a:spcBef>
                <a:spcPct val="10000"/>
              </a:spcBef>
            </a:pPr>
            <a:endParaRPr lang="en-US" sz="1400"/>
          </a:p>
          <a:p>
            <a:pPr marL="228562" indent="-228562">
              <a:spcBef>
                <a:spcPct val="10000"/>
              </a:spcBef>
            </a:pPr>
            <a:endParaRPr lang="en-US" sz="1400"/>
          </a:p>
        </p:txBody>
      </p:sp>
    </p:spTree>
    <p:extLst>
      <p:ext uri="{BB962C8B-B14F-4D97-AF65-F5344CB8AC3E}">
        <p14:creationId xmlns:p14="http://schemas.microsoft.com/office/powerpoint/2010/main" val="230744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132856"/>
            <a:ext cx="7772400" cy="1470025"/>
          </a:xfrm>
        </p:spPr>
        <p:txBody>
          <a:bodyPr/>
          <a:lstStyle>
            <a:lvl1pPr>
              <a:defRPr sz="3600">
                <a:latin typeface="+mj-lt"/>
                <a:ea typeface="Segoe UI Symbol" pitchFamily="34" charset="0"/>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r">
              <a:buNone/>
              <a:defRPr>
                <a:solidFill>
                  <a:schemeClr val="bg1">
                    <a:lumMod val="6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3198151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18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8911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bg>
      <p:bgPr>
        <a:blipFill dpi="0" rotWithShape="1">
          <a:blip r:embed="rId2" cstate="print">
            <a:extLst>
              <a:ext uri="{BEBA8EAE-BF5A-486C-A8C5-ECC9F3942E4B}">
                <a14:imgProps xmlns:a14="http://schemas.microsoft.com/office/drawing/2010/main">
                  <a14:imgLayer r:embed="rId3">
                    <a14:imgEffect>
                      <a14:colorTemperature colorTemp="9875"/>
                    </a14:imgEffect>
                    <a14:imgEffect>
                      <a14:brightnessContrast bright="-5000"/>
                    </a14:imgEffect>
                  </a14:imgLayer>
                </a14:imgProps>
              </a:ext>
            </a:extLst>
          </a:blip>
          <a:srcRect/>
          <a:stretch>
            <a:fillRect l="-13000" r="-1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FFC000"/>
                </a:solidFill>
              </a:defRPr>
            </a:lvl1pPr>
          </a:lstStyle>
          <a:p>
            <a:r>
              <a:rPr lang="es-ES" dirty="0" smtClean="0"/>
              <a:t>Haga clic para modificar el estilo de título del patrón</a:t>
            </a:r>
            <a:endParaRPr lang="es-CO" dirty="0"/>
          </a:p>
        </p:txBody>
      </p:sp>
    </p:spTree>
    <p:extLst>
      <p:ext uri="{BB962C8B-B14F-4D97-AF65-F5344CB8AC3E}">
        <p14:creationId xmlns:p14="http://schemas.microsoft.com/office/powerpoint/2010/main" val="40398162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132856"/>
            <a:ext cx="7772400" cy="1470025"/>
          </a:xfrm>
        </p:spPr>
        <p:txBody>
          <a:bodyPr/>
          <a:lstStyle>
            <a:lvl1pPr>
              <a:defRPr sz="3600">
                <a:latin typeface="+mj-lt"/>
                <a:ea typeface="Segoe UI Symbol" pitchFamily="34" charset="0"/>
              </a:defRPr>
            </a:lvl1pPr>
          </a:lstStyle>
          <a:p>
            <a:r>
              <a:rPr lang="es-ES" dirty="0"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r">
              <a:buNone/>
              <a:defRPr>
                <a:solidFill>
                  <a:schemeClr val="bg1">
                    <a:lumMod val="6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s-CO" dirty="0"/>
          </a:p>
        </p:txBody>
      </p:sp>
    </p:spTree>
    <p:extLst>
      <p:ext uri="{BB962C8B-B14F-4D97-AF65-F5344CB8AC3E}">
        <p14:creationId xmlns:p14="http://schemas.microsoft.com/office/powerpoint/2010/main" val="28845931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393527" y="274638"/>
            <a:ext cx="6346825" cy="850900"/>
          </a:xfrm>
        </p:spPr>
        <p:txBody>
          <a:bodyPr/>
          <a:lstStyle>
            <a:lvl1pPr>
              <a:defRPr sz="3600">
                <a:solidFill>
                  <a:srgbClr val="FF0000"/>
                </a:solidFill>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p:txBody>
          <a:bodyPr/>
          <a:lstStyle>
            <a:lvl1pPr>
              <a:defRPr>
                <a:latin typeface="Segoe UI Symbol" pitchFamily="34" charset="0"/>
                <a:ea typeface="Segoe UI Symbol" pitchFamily="34" charset="0"/>
              </a:defRPr>
            </a:lvl1pPr>
            <a:lvl2pPr>
              <a:defRPr>
                <a:latin typeface="Segoe UI Symbol" pitchFamily="34" charset="0"/>
                <a:ea typeface="Segoe UI Symbol" pitchFamily="34" charset="0"/>
              </a:defRPr>
            </a:lvl2pPr>
            <a:lvl3pPr>
              <a:defRPr>
                <a:latin typeface="Segoe UI Symbol" pitchFamily="34" charset="0"/>
                <a:ea typeface="Segoe UI Symbol" pitchFamily="34" charset="0"/>
              </a:defRPr>
            </a:lvl3pPr>
            <a:lvl4pPr>
              <a:defRPr>
                <a:latin typeface="Segoe UI Symbol" pitchFamily="34" charset="0"/>
                <a:ea typeface="Segoe UI Symbol" pitchFamily="34" charset="0"/>
              </a:defRPr>
            </a:lvl4pPr>
            <a:lvl5pPr>
              <a:defRPr>
                <a:latin typeface="Segoe UI Symbol" pitchFamily="34" charset="0"/>
                <a:ea typeface="Segoe UI Symbo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18421489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49511" y="274638"/>
            <a:ext cx="6346825" cy="850900"/>
          </a:xfrm>
        </p:spPr>
        <p:txBody>
          <a:bodyPr/>
          <a:lstStyle>
            <a:lvl1pPr>
              <a:defRPr>
                <a:solidFill>
                  <a:srgbClr val="FF0000"/>
                </a:solidFill>
              </a:defRPr>
            </a:lvl1pPr>
          </a:lstStyle>
          <a:p>
            <a:r>
              <a:rPr lang="es-ES" dirty="0" smtClean="0"/>
              <a:t>Haga clic para modificar el estilo de título del patrón</a:t>
            </a:r>
            <a:endParaRPr lang="es-CO" dirty="0"/>
          </a:p>
        </p:txBody>
      </p:sp>
      <p:sp>
        <p:nvSpPr>
          <p:cNvPr id="3" name="2 Marcador de contenido"/>
          <p:cNvSpPr>
            <a:spLocks noGrp="1"/>
          </p:cNvSpPr>
          <p:nvPr>
            <p:ph sz="half" idx="1"/>
          </p:nvPr>
        </p:nvSpPr>
        <p:spPr>
          <a:xfrm>
            <a:off x="457200" y="1600200"/>
            <a:ext cx="4038600" cy="4525963"/>
          </a:xfrm>
        </p:spPr>
        <p:txBody>
          <a:bodyPr/>
          <a:lstStyle>
            <a:lvl1pPr>
              <a:defRPr sz="2800">
                <a:latin typeface="Segoe UI Symbol" pitchFamily="34" charset="0"/>
                <a:ea typeface="Segoe UI Symbol" pitchFamily="34" charset="0"/>
              </a:defRPr>
            </a:lvl1pPr>
            <a:lvl2pPr>
              <a:defRPr sz="2400">
                <a:latin typeface="Segoe UI Symbol" pitchFamily="34" charset="0"/>
                <a:ea typeface="Segoe UI Symbol" pitchFamily="34" charset="0"/>
              </a:defRPr>
            </a:lvl2pPr>
            <a:lvl3pPr>
              <a:defRPr sz="2000">
                <a:latin typeface="Segoe UI Symbol" pitchFamily="34" charset="0"/>
                <a:ea typeface="Segoe UI Symbol" pitchFamily="34" charset="0"/>
              </a:defRPr>
            </a:lvl3pPr>
            <a:lvl4pPr>
              <a:defRPr sz="1800">
                <a:latin typeface="Segoe UI Symbol" pitchFamily="34" charset="0"/>
                <a:ea typeface="Segoe UI Symbol" pitchFamily="34" charset="0"/>
              </a:defRPr>
            </a:lvl4pPr>
            <a:lvl5pPr>
              <a:defRPr sz="1800">
                <a:latin typeface="Segoe UI Symbol" pitchFamily="34" charset="0"/>
                <a:ea typeface="Segoe UI Symbo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half" idx="2"/>
          </p:nvPr>
        </p:nvSpPr>
        <p:spPr>
          <a:xfrm>
            <a:off x="4648200" y="1600200"/>
            <a:ext cx="4038600" cy="4525963"/>
          </a:xfrm>
        </p:spPr>
        <p:txBody>
          <a:bodyPr/>
          <a:lstStyle>
            <a:lvl1pPr>
              <a:defRPr sz="2800">
                <a:latin typeface="Segoe UI Symbol" pitchFamily="34" charset="0"/>
                <a:ea typeface="Segoe UI Symbol" pitchFamily="34" charset="0"/>
              </a:defRPr>
            </a:lvl1pPr>
            <a:lvl2pPr>
              <a:defRPr sz="2400">
                <a:latin typeface="Segoe UI Symbol" pitchFamily="34" charset="0"/>
                <a:ea typeface="Segoe UI Symbol" pitchFamily="34" charset="0"/>
              </a:defRPr>
            </a:lvl2pPr>
            <a:lvl3pPr>
              <a:defRPr sz="2000">
                <a:latin typeface="Segoe UI Symbol" pitchFamily="34" charset="0"/>
                <a:ea typeface="Segoe UI Symbol" pitchFamily="34" charset="0"/>
              </a:defRPr>
            </a:lvl3pPr>
            <a:lvl4pPr>
              <a:defRPr sz="1800">
                <a:latin typeface="Segoe UI Symbol" pitchFamily="34" charset="0"/>
                <a:ea typeface="Segoe UI Symbol" pitchFamily="34" charset="0"/>
              </a:defRPr>
            </a:lvl4pPr>
            <a:lvl5pPr>
              <a:defRPr sz="1800">
                <a:latin typeface="Segoe UI Symbol" pitchFamily="34" charset="0"/>
                <a:ea typeface="Segoe UI Symbo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128597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05272" y="274638"/>
            <a:ext cx="6707088" cy="1143000"/>
          </a:xfrm>
        </p:spPr>
        <p:txBody>
          <a:bodyPr/>
          <a:lstStyle>
            <a:lvl1pPr>
              <a:defRPr sz="3200">
                <a:latin typeface="+mj-lt"/>
              </a:defRPr>
            </a:lvl1p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atin typeface="Segoe UI Symbol" pitchFamily="34" charset="0"/>
                <a:ea typeface="Segoe UI Symbo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atin typeface="Segoe UI Symbol" pitchFamily="34" charset="0"/>
                <a:ea typeface="Segoe UI Symbol" pitchFamily="34" charset="0"/>
              </a:defRPr>
            </a:lvl1pPr>
            <a:lvl2pPr>
              <a:defRPr sz="2000">
                <a:latin typeface="Segoe UI Symbol" pitchFamily="34" charset="0"/>
                <a:ea typeface="Segoe UI Symbol" pitchFamily="34" charset="0"/>
              </a:defRPr>
            </a:lvl2pPr>
            <a:lvl3pPr>
              <a:defRPr sz="1800">
                <a:latin typeface="Segoe UI Symbol" pitchFamily="34" charset="0"/>
                <a:ea typeface="Segoe UI Symbol" pitchFamily="34" charset="0"/>
              </a:defRPr>
            </a:lvl3pPr>
            <a:lvl4pPr>
              <a:defRPr sz="1600">
                <a:latin typeface="Segoe UI Symbol" pitchFamily="34" charset="0"/>
                <a:ea typeface="Segoe UI Symbol" pitchFamily="34" charset="0"/>
              </a:defRPr>
            </a:lvl4pPr>
            <a:lvl5pPr>
              <a:defRPr sz="1600">
                <a:latin typeface="Segoe UI Symbol" pitchFamily="34" charset="0"/>
                <a:ea typeface="Segoe UI Symbol"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atin typeface="Segoe UI Symbol" pitchFamily="34" charset="0"/>
                <a:ea typeface="Segoe UI Symbo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atin typeface="Segoe UI Symbol" pitchFamily="34" charset="0"/>
                <a:ea typeface="Segoe UI Symbol" pitchFamily="34" charset="0"/>
              </a:defRPr>
            </a:lvl1pPr>
            <a:lvl2pPr>
              <a:defRPr sz="2000">
                <a:latin typeface="Segoe UI Symbol" pitchFamily="34" charset="0"/>
                <a:ea typeface="Segoe UI Symbol" pitchFamily="34" charset="0"/>
              </a:defRPr>
            </a:lvl2pPr>
            <a:lvl3pPr>
              <a:defRPr sz="1800">
                <a:latin typeface="Segoe UI Symbol" pitchFamily="34" charset="0"/>
                <a:ea typeface="Segoe UI Symbol" pitchFamily="34" charset="0"/>
              </a:defRPr>
            </a:lvl3pPr>
            <a:lvl4pPr>
              <a:defRPr sz="1600">
                <a:latin typeface="Segoe UI Symbol" pitchFamily="34" charset="0"/>
                <a:ea typeface="Segoe UI Symbol" pitchFamily="34" charset="0"/>
              </a:defRPr>
            </a:lvl4pPr>
            <a:lvl5pPr>
              <a:defRPr sz="1600">
                <a:latin typeface="Segoe UI Symbol" pitchFamily="34" charset="0"/>
                <a:ea typeface="Segoe UI Symbol"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174361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200">
                <a:solidFill>
                  <a:srgbClr val="FF0000"/>
                </a:solidFill>
              </a:defRPr>
            </a:lvl1pPr>
          </a:lstStyle>
          <a:p>
            <a:r>
              <a:rPr lang="es-ES" dirty="0" smtClean="0"/>
              <a:t>Haga clic para modificar el estilo de título del patrón</a:t>
            </a:r>
            <a:endParaRPr lang="es-CO" dirty="0"/>
          </a:p>
        </p:txBody>
      </p:sp>
    </p:spTree>
    <p:extLst>
      <p:ext uri="{BB962C8B-B14F-4D97-AF65-F5344CB8AC3E}">
        <p14:creationId xmlns:p14="http://schemas.microsoft.com/office/powerpoint/2010/main" val="34094579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1732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400" b="1">
                <a:solidFill>
                  <a:srgbClr val="FF0000"/>
                </a:solidFill>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atin typeface="Segoe UI Symbol" pitchFamily="34" charset="0"/>
                <a:ea typeface="Segoe UI Symbol" pitchFamily="34" charset="0"/>
              </a:defRPr>
            </a:lvl1pPr>
            <a:lvl2pPr>
              <a:defRPr sz="2800">
                <a:latin typeface="Segoe UI Symbol" pitchFamily="34" charset="0"/>
                <a:ea typeface="Segoe UI Symbol" pitchFamily="34" charset="0"/>
              </a:defRPr>
            </a:lvl2pPr>
            <a:lvl3pPr>
              <a:defRPr sz="2400">
                <a:latin typeface="Segoe UI Symbol" pitchFamily="34" charset="0"/>
                <a:ea typeface="Segoe UI Symbol" pitchFamily="34" charset="0"/>
              </a:defRPr>
            </a:lvl3pPr>
            <a:lvl4pPr>
              <a:defRPr sz="2000">
                <a:latin typeface="Segoe UI Symbol" pitchFamily="34" charset="0"/>
                <a:ea typeface="Segoe UI Symbol" pitchFamily="34" charset="0"/>
              </a:defRPr>
            </a:lvl4pPr>
            <a:lvl5pPr>
              <a:defRPr sz="2000">
                <a:latin typeface="Segoe UI Symbol" pitchFamily="34" charset="0"/>
                <a:ea typeface="Segoe UI Symbol" pitchFamily="34"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323528" y="1340768"/>
            <a:ext cx="3008313" cy="4691063"/>
          </a:xfrm>
        </p:spPr>
        <p:txBody>
          <a:bodyPr/>
          <a:lstStyle>
            <a:lvl1pPr marL="0" indent="0">
              <a:buNone/>
              <a:defRPr sz="1400">
                <a:latin typeface="Segoe UI Symbol" pitchFamily="34" charset="0"/>
                <a:ea typeface="Segoe UI Symbo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49033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393527" y="274638"/>
            <a:ext cx="6346825" cy="850900"/>
          </a:xfrm>
        </p:spPr>
        <p:txBody>
          <a:bodyPr/>
          <a:lstStyle>
            <a:lvl1pPr>
              <a:defRPr sz="3600">
                <a:solidFill>
                  <a:srgbClr val="FF0000"/>
                </a:solidFill>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p:txBody>
          <a:bodyPr/>
          <a:lstStyle>
            <a:lvl1pPr>
              <a:defRPr>
                <a:latin typeface="Segoe UI Symbol" pitchFamily="34" charset="0"/>
                <a:ea typeface="Segoe UI Symbol" pitchFamily="34" charset="0"/>
              </a:defRPr>
            </a:lvl1pPr>
            <a:lvl2pPr>
              <a:defRPr>
                <a:latin typeface="Segoe UI Symbol" pitchFamily="34" charset="0"/>
                <a:ea typeface="Segoe UI Symbol" pitchFamily="34" charset="0"/>
              </a:defRPr>
            </a:lvl2pPr>
            <a:lvl3pPr>
              <a:defRPr>
                <a:latin typeface="Segoe UI Symbol" pitchFamily="34" charset="0"/>
                <a:ea typeface="Segoe UI Symbol" pitchFamily="34" charset="0"/>
              </a:defRPr>
            </a:lvl3pPr>
            <a:lvl4pPr>
              <a:defRPr>
                <a:latin typeface="Segoe UI Symbol" pitchFamily="34" charset="0"/>
                <a:ea typeface="Segoe UI Symbol" pitchFamily="34" charset="0"/>
              </a:defRPr>
            </a:lvl4pPr>
            <a:lvl5pPr>
              <a:defRPr>
                <a:latin typeface="Segoe UI Symbol" pitchFamily="34" charset="0"/>
                <a:ea typeface="Segoe UI Symbo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41242496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00528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 blanco">
    <p:bg>
      <p:bgPr>
        <a:solidFill>
          <a:schemeClr val="bg1"/>
        </a:solid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1393527" y="274638"/>
            <a:ext cx="6346825" cy="850900"/>
          </a:xfrm>
        </p:spPr>
        <p:txBody>
          <a:bodyPr/>
          <a:lstStyle/>
          <a:p>
            <a:r>
              <a:rPr lang="es-ES_tradnl" dirty="0" smtClean="0"/>
              <a:t>Clic para editar título</a:t>
            </a:r>
            <a:endParaRPr lang="es-ES_tradnl" dirty="0"/>
          </a:p>
        </p:txBody>
      </p:sp>
      <p:sp>
        <p:nvSpPr>
          <p:cNvPr id="8" name="Marcador de contenido 7"/>
          <p:cNvSpPr>
            <a:spLocks noGrp="1"/>
          </p:cNvSpPr>
          <p:nvPr>
            <p:ph sz="quarter" idx="10"/>
          </p:nvPr>
        </p:nvSpPr>
        <p:spPr>
          <a:xfrm>
            <a:off x="611560" y="2133600"/>
            <a:ext cx="8229600" cy="4114800"/>
          </a:xfr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extLst>
      <p:ext uri="{BB962C8B-B14F-4D97-AF65-F5344CB8AC3E}">
        <p14:creationId xmlns:p14="http://schemas.microsoft.com/office/powerpoint/2010/main" val="2216324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127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39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bg>
      <p:bgPr>
        <a:blipFill dpi="0" rotWithShape="1">
          <a:blip r:embed="rId2" cstate="print">
            <a:extLst>
              <a:ext uri="{BEBA8EAE-BF5A-486C-A8C5-ECC9F3942E4B}">
                <a14:imgProps xmlns:a14="http://schemas.microsoft.com/office/drawing/2010/main">
                  <a14:imgLayer r:embed="rId3">
                    <a14:imgEffect>
                      <a14:colorTemperature colorTemp="9875"/>
                    </a14:imgEffect>
                    <a14:imgEffect>
                      <a14:brightnessContrast bright="-5000"/>
                    </a14:imgEffect>
                  </a14:imgLayer>
                </a14:imgProps>
              </a:ext>
            </a:extLst>
          </a:blip>
          <a:srcRect/>
          <a:stretch>
            <a:fillRect l="-13000" r="-1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FFC000"/>
                </a:solidFill>
              </a:defRPr>
            </a:lvl1pPr>
          </a:lstStyle>
          <a:p>
            <a:r>
              <a:rPr lang="es-ES" dirty="0" smtClean="0"/>
              <a:t>Haga clic para modificar el estilo de título del patrón</a:t>
            </a:r>
            <a:endParaRPr lang="es-CO" dirty="0"/>
          </a:p>
        </p:txBody>
      </p:sp>
    </p:spTree>
    <p:extLst>
      <p:ext uri="{BB962C8B-B14F-4D97-AF65-F5344CB8AC3E}">
        <p14:creationId xmlns:p14="http://schemas.microsoft.com/office/powerpoint/2010/main" val="14005361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58750"/>
            <a:ext cx="8229600" cy="597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9 Marcador de fecha"/>
          <p:cNvSpPr>
            <a:spLocks noGrp="1"/>
          </p:cNvSpPr>
          <p:nvPr>
            <p:ph type="dt" sz="half" idx="10"/>
          </p:nvPr>
        </p:nvSpPr>
        <p:spPr>
          <a:xfrm>
            <a:off x="6727825" y="6408738"/>
            <a:ext cx="1919288" cy="365125"/>
          </a:xfrm>
          <a:prstGeom prst="rect">
            <a:avLst/>
          </a:prstGeom>
        </p:spPr>
        <p:txBody>
          <a:bodyPr/>
          <a:lstStyle>
            <a:lvl1pPr>
              <a:defRPr/>
            </a:lvl1pPr>
          </a:lstStyle>
          <a:p>
            <a:pPr>
              <a:defRPr/>
            </a:pPr>
            <a:endParaRPr lang="es-ES"/>
          </a:p>
        </p:txBody>
      </p:sp>
      <p:sp>
        <p:nvSpPr>
          <p:cNvPr id="4" name="21 Marcador de pie de página"/>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a:xfrm>
            <a:off x="8647113" y="6408738"/>
            <a:ext cx="366712" cy="365125"/>
          </a:xfrm>
          <a:prstGeom prst="rect">
            <a:avLst/>
          </a:prstGeom>
        </p:spPr>
        <p:txBody>
          <a:bodyPr/>
          <a:lstStyle>
            <a:lvl1pPr>
              <a:defRPr/>
            </a:lvl1pPr>
          </a:lstStyle>
          <a:p>
            <a:pPr>
              <a:defRPr/>
            </a:pPr>
            <a:fld id="{FF2F5E7B-63ED-4C01-8901-5F08D68030B0}" type="slidenum">
              <a:rPr lang="es-ES"/>
              <a:pPr>
                <a:defRPr/>
              </a:pPr>
              <a:t>‹Nº›</a:t>
            </a:fld>
            <a:endParaRPr lang="es-ES"/>
          </a:p>
        </p:txBody>
      </p:sp>
    </p:spTree>
    <p:extLst>
      <p:ext uri="{BB962C8B-B14F-4D97-AF65-F5344CB8AC3E}">
        <p14:creationId xmlns:p14="http://schemas.microsoft.com/office/powerpoint/2010/main" val="334775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49511" y="274638"/>
            <a:ext cx="6346825" cy="850900"/>
          </a:xfrm>
        </p:spPr>
        <p:txBody>
          <a:bodyPr/>
          <a:lstStyle>
            <a:lvl1pPr>
              <a:defRPr>
                <a:solidFill>
                  <a:srgbClr val="FF0000"/>
                </a:solidFill>
              </a:defRPr>
            </a:lvl1pPr>
          </a:lstStyle>
          <a:p>
            <a:r>
              <a:rPr lang="es-ES" dirty="0" smtClean="0"/>
              <a:t>Haga clic para modificar el estilo de título del patrón</a:t>
            </a:r>
            <a:endParaRPr lang="es-CO" dirty="0"/>
          </a:p>
        </p:txBody>
      </p:sp>
      <p:sp>
        <p:nvSpPr>
          <p:cNvPr id="3" name="2 Marcador de contenido"/>
          <p:cNvSpPr>
            <a:spLocks noGrp="1"/>
          </p:cNvSpPr>
          <p:nvPr>
            <p:ph sz="half" idx="1"/>
          </p:nvPr>
        </p:nvSpPr>
        <p:spPr>
          <a:xfrm>
            <a:off x="457200" y="1600200"/>
            <a:ext cx="4038600" cy="4525963"/>
          </a:xfrm>
        </p:spPr>
        <p:txBody>
          <a:bodyPr/>
          <a:lstStyle>
            <a:lvl1pPr>
              <a:defRPr sz="2800">
                <a:latin typeface="Segoe UI Symbol" pitchFamily="34" charset="0"/>
                <a:ea typeface="Segoe UI Symbol" pitchFamily="34" charset="0"/>
              </a:defRPr>
            </a:lvl1pPr>
            <a:lvl2pPr>
              <a:defRPr sz="2400">
                <a:latin typeface="Segoe UI Symbol" pitchFamily="34" charset="0"/>
                <a:ea typeface="Segoe UI Symbol" pitchFamily="34" charset="0"/>
              </a:defRPr>
            </a:lvl2pPr>
            <a:lvl3pPr>
              <a:defRPr sz="2000">
                <a:latin typeface="Segoe UI Symbol" pitchFamily="34" charset="0"/>
                <a:ea typeface="Segoe UI Symbol" pitchFamily="34" charset="0"/>
              </a:defRPr>
            </a:lvl3pPr>
            <a:lvl4pPr>
              <a:defRPr sz="1800">
                <a:latin typeface="Segoe UI Symbol" pitchFamily="34" charset="0"/>
                <a:ea typeface="Segoe UI Symbol" pitchFamily="34" charset="0"/>
              </a:defRPr>
            </a:lvl4pPr>
            <a:lvl5pPr>
              <a:defRPr sz="1800">
                <a:latin typeface="Segoe UI Symbol" pitchFamily="34" charset="0"/>
                <a:ea typeface="Segoe UI Symbo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contenido"/>
          <p:cNvSpPr>
            <a:spLocks noGrp="1"/>
          </p:cNvSpPr>
          <p:nvPr>
            <p:ph sz="half" idx="2"/>
          </p:nvPr>
        </p:nvSpPr>
        <p:spPr>
          <a:xfrm>
            <a:off x="4648200" y="1600200"/>
            <a:ext cx="4038600" cy="4525963"/>
          </a:xfrm>
        </p:spPr>
        <p:txBody>
          <a:bodyPr/>
          <a:lstStyle>
            <a:lvl1pPr>
              <a:defRPr sz="2800">
                <a:latin typeface="Segoe UI Symbol" pitchFamily="34" charset="0"/>
                <a:ea typeface="Segoe UI Symbol" pitchFamily="34" charset="0"/>
              </a:defRPr>
            </a:lvl1pPr>
            <a:lvl2pPr>
              <a:defRPr sz="2400">
                <a:latin typeface="Segoe UI Symbol" pitchFamily="34" charset="0"/>
                <a:ea typeface="Segoe UI Symbol" pitchFamily="34" charset="0"/>
              </a:defRPr>
            </a:lvl2pPr>
            <a:lvl3pPr>
              <a:defRPr sz="2000">
                <a:latin typeface="Segoe UI Symbol" pitchFamily="34" charset="0"/>
                <a:ea typeface="Segoe UI Symbol" pitchFamily="34" charset="0"/>
              </a:defRPr>
            </a:lvl3pPr>
            <a:lvl4pPr>
              <a:defRPr sz="1800">
                <a:latin typeface="Segoe UI Symbol" pitchFamily="34" charset="0"/>
                <a:ea typeface="Segoe UI Symbol" pitchFamily="34" charset="0"/>
              </a:defRPr>
            </a:lvl4pPr>
            <a:lvl5pPr>
              <a:defRPr sz="1800">
                <a:latin typeface="Segoe UI Symbol" pitchFamily="34" charset="0"/>
                <a:ea typeface="Segoe UI Symbo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406153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05272" y="274638"/>
            <a:ext cx="6707088" cy="1143000"/>
          </a:xfrm>
        </p:spPr>
        <p:txBody>
          <a:bodyPr/>
          <a:lstStyle>
            <a:lvl1pPr>
              <a:defRPr sz="3200">
                <a:latin typeface="+mj-lt"/>
              </a:defRPr>
            </a:lvl1p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atin typeface="Segoe UI Symbol" pitchFamily="34" charset="0"/>
                <a:ea typeface="Segoe UI Symbo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atin typeface="Segoe UI Symbol" pitchFamily="34" charset="0"/>
                <a:ea typeface="Segoe UI Symbol" pitchFamily="34" charset="0"/>
              </a:defRPr>
            </a:lvl1pPr>
            <a:lvl2pPr>
              <a:defRPr sz="2000">
                <a:latin typeface="Segoe UI Symbol" pitchFamily="34" charset="0"/>
                <a:ea typeface="Segoe UI Symbol" pitchFamily="34" charset="0"/>
              </a:defRPr>
            </a:lvl2pPr>
            <a:lvl3pPr>
              <a:defRPr sz="1800">
                <a:latin typeface="Segoe UI Symbol" pitchFamily="34" charset="0"/>
                <a:ea typeface="Segoe UI Symbol" pitchFamily="34" charset="0"/>
              </a:defRPr>
            </a:lvl3pPr>
            <a:lvl4pPr>
              <a:defRPr sz="1600">
                <a:latin typeface="Segoe UI Symbol" pitchFamily="34" charset="0"/>
                <a:ea typeface="Segoe UI Symbol" pitchFamily="34" charset="0"/>
              </a:defRPr>
            </a:lvl4pPr>
            <a:lvl5pPr>
              <a:defRPr sz="1600">
                <a:latin typeface="Segoe UI Symbol" pitchFamily="34" charset="0"/>
                <a:ea typeface="Segoe UI Symbol"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atin typeface="Segoe UI Symbol" pitchFamily="34" charset="0"/>
                <a:ea typeface="Segoe UI Symbo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atin typeface="Segoe UI Symbol" pitchFamily="34" charset="0"/>
                <a:ea typeface="Segoe UI Symbol" pitchFamily="34" charset="0"/>
              </a:defRPr>
            </a:lvl1pPr>
            <a:lvl2pPr>
              <a:defRPr sz="2000">
                <a:latin typeface="Segoe UI Symbol" pitchFamily="34" charset="0"/>
                <a:ea typeface="Segoe UI Symbol" pitchFamily="34" charset="0"/>
              </a:defRPr>
            </a:lvl2pPr>
            <a:lvl3pPr>
              <a:defRPr sz="1800">
                <a:latin typeface="Segoe UI Symbol" pitchFamily="34" charset="0"/>
                <a:ea typeface="Segoe UI Symbol" pitchFamily="34" charset="0"/>
              </a:defRPr>
            </a:lvl3pPr>
            <a:lvl4pPr>
              <a:defRPr sz="1600">
                <a:latin typeface="Segoe UI Symbol" pitchFamily="34" charset="0"/>
                <a:ea typeface="Segoe UI Symbol" pitchFamily="34" charset="0"/>
              </a:defRPr>
            </a:lvl4pPr>
            <a:lvl5pPr>
              <a:defRPr sz="1600">
                <a:latin typeface="Segoe UI Symbol" pitchFamily="34" charset="0"/>
                <a:ea typeface="Segoe UI Symbol"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Tree>
    <p:extLst>
      <p:ext uri="{BB962C8B-B14F-4D97-AF65-F5344CB8AC3E}">
        <p14:creationId xmlns:p14="http://schemas.microsoft.com/office/powerpoint/2010/main" val="293022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200">
                <a:solidFill>
                  <a:srgbClr val="FF0000"/>
                </a:solidFill>
              </a:defRPr>
            </a:lvl1pPr>
          </a:lstStyle>
          <a:p>
            <a:r>
              <a:rPr lang="es-ES" dirty="0" smtClean="0"/>
              <a:t>Haga clic para modificar el estilo de título del patrón</a:t>
            </a:r>
            <a:endParaRPr lang="es-CO" dirty="0"/>
          </a:p>
        </p:txBody>
      </p:sp>
    </p:spTree>
    <p:extLst>
      <p:ext uri="{BB962C8B-B14F-4D97-AF65-F5344CB8AC3E}">
        <p14:creationId xmlns:p14="http://schemas.microsoft.com/office/powerpoint/2010/main" val="1877865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589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400" b="1">
                <a:solidFill>
                  <a:srgbClr val="FF0000"/>
                </a:solidFill>
              </a:defRPr>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atin typeface="Segoe UI Symbol" pitchFamily="34" charset="0"/>
                <a:ea typeface="Segoe UI Symbol" pitchFamily="34" charset="0"/>
              </a:defRPr>
            </a:lvl1pPr>
            <a:lvl2pPr>
              <a:defRPr sz="2800">
                <a:latin typeface="Segoe UI Symbol" pitchFamily="34" charset="0"/>
                <a:ea typeface="Segoe UI Symbol" pitchFamily="34" charset="0"/>
              </a:defRPr>
            </a:lvl2pPr>
            <a:lvl3pPr>
              <a:defRPr sz="2400">
                <a:latin typeface="Segoe UI Symbol" pitchFamily="34" charset="0"/>
                <a:ea typeface="Segoe UI Symbol" pitchFamily="34" charset="0"/>
              </a:defRPr>
            </a:lvl3pPr>
            <a:lvl4pPr>
              <a:defRPr sz="2000">
                <a:latin typeface="Segoe UI Symbol" pitchFamily="34" charset="0"/>
                <a:ea typeface="Segoe UI Symbol" pitchFamily="34" charset="0"/>
              </a:defRPr>
            </a:lvl4pPr>
            <a:lvl5pPr>
              <a:defRPr sz="2000">
                <a:latin typeface="Segoe UI Symbol" pitchFamily="34" charset="0"/>
                <a:ea typeface="Segoe UI Symbol" pitchFamily="34"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323528" y="1340768"/>
            <a:ext cx="3008313" cy="4691063"/>
          </a:xfrm>
        </p:spPr>
        <p:txBody>
          <a:bodyPr/>
          <a:lstStyle>
            <a:lvl1pPr marL="0" indent="0">
              <a:buNone/>
              <a:defRPr sz="1400">
                <a:latin typeface="Segoe UI Symbol" pitchFamily="34" charset="0"/>
                <a:ea typeface="Segoe UI Symbo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22323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7639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 blanco">
    <p:bg>
      <p:bgPr>
        <a:solidFill>
          <a:schemeClr val="bg1"/>
        </a:solid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1393527" y="274638"/>
            <a:ext cx="6346825" cy="850900"/>
          </a:xfrm>
        </p:spPr>
        <p:txBody>
          <a:bodyPr/>
          <a:lstStyle/>
          <a:p>
            <a:r>
              <a:rPr lang="es-ES_tradnl" dirty="0" smtClean="0"/>
              <a:t>Clic para editar título</a:t>
            </a:r>
            <a:endParaRPr lang="es-ES_tradnl" dirty="0"/>
          </a:p>
        </p:txBody>
      </p:sp>
      <p:sp>
        <p:nvSpPr>
          <p:cNvPr id="8" name="Marcador de contenido 7"/>
          <p:cNvSpPr>
            <a:spLocks noGrp="1"/>
          </p:cNvSpPr>
          <p:nvPr>
            <p:ph sz="quarter" idx="10"/>
          </p:nvPr>
        </p:nvSpPr>
        <p:spPr>
          <a:xfrm>
            <a:off x="611560" y="2133600"/>
            <a:ext cx="8229600" cy="4114800"/>
          </a:xfr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Tree>
    <p:extLst>
      <p:ext uri="{BB962C8B-B14F-4D97-AF65-F5344CB8AC3E}">
        <p14:creationId xmlns:p14="http://schemas.microsoft.com/office/powerpoint/2010/main" val="228599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50000">
              <a:srgbClr val="002060"/>
            </a:gs>
            <a:gs pos="84000">
              <a:srgbClr val="002060">
                <a:alpha val="71000"/>
              </a:srgbClr>
            </a:gs>
            <a:gs pos="100000">
              <a:srgbClr val="00B050">
                <a:alpha val="77000"/>
              </a:srgbClr>
            </a:gs>
          </a:gsLst>
          <a:lin ang="5400000" scaled="0"/>
        </a:gra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457200" y="274638"/>
            <a:ext cx="6346825" cy="8509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lvl="0"/>
            <a:r>
              <a:rPr lang="en-US" dirty="0" err="1" smtClean="0"/>
              <a:t>Titulo</a:t>
            </a:r>
            <a:r>
              <a:rPr lang="en-US" dirty="0" smtClean="0"/>
              <a:t> </a:t>
            </a:r>
            <a:r>
              <a:rPr lang="en-US" dirty="0" err="1" smtClean="0"/>
              <a:t>prueba</a:t>
            </a:r>
            <a:r>
              <a:rPr lang="en-US" dirty="0" smtClean="0"/>
              <a:t> </a:t>
            </a:r>
          </a:p>
        </p:txBody>
      </p:sp>
      <p:sp>
        <p:nvSpPr>
          <p:cNvPr id="512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s-CO" dirty="0" smtClean="0"/>
          </a:p>
        </p:txBody>
      </p:sp>
      <p:pic>
        <p:nvPicPr>
          <p:cNvPr id="5" name="4 Imagen"/>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63934"/>
          <a:stretch>
            <a:fillRect/>
          </a:stretch>
        </p:blipFill>
        <p:spPr bwMode="auto">
          <a:xfrm>
            <a:off x="8028384" y="4653136"/>
            <a:ext cx="1043608" cy="1990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a:spLocks noChangeArrowheads="1"/>
          </p:cNvSpPr>
          <p:nvPr/>
        </p:nvSpPr>
        <p:spPr bwMode="auto">
          <a:xfrm>
            <a:off x="3347864" y="6165304"/>
            <a:ext cx="5011266"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b="1" dirty="0">
                <a:solidFill>
                  <a:srgbClr val="000000">
                    <a:lumMod val="75000"/>
                    <a:lumOff val="25000"/>
                  </a:srgbClr>
                </a:solidFill>
                <a:latin typeface="Freestyle Script" pitchFamily="66" charset="0"/>
              </a:rPr>
              <a:t>FEDERACIÓN NACIONAL DE </a:t>
            </a:r>
            <a:r>
              <a:rPr lang="es-CO" sz="2400" b="1" dirty="0">
                <a:solidFill>
                  <a:srgbClr val="CBF303"/>
                </a:solidFill>
                <a:latin typeface="Freestyle Script" pitchFamily="66" charset="0"/>
              </a:rPr>
              <a:t>B</a:t>
            </a:r>
            <a:r>
              <a:rPr lang="es-CO" b="1" dirty="0">
                <a:solidFill>
                  <a:srgbClr val="000000">
                    <a:lumMod val="75000"/>
                    <a:lumOff val="25000"/>
                  </a:srgbClr>
                </a:solidFill>
                <a:latin typeface="Freestyle Script" pitchFamily="66" charset="0"/>
              </a:rPr>
              <a:t>IOCOMBUSTIBLES DE COLOMBIA</a:t>
            </a:r>
          </a:p>
        </p:txBody>
      </p:sp>
      <p:pic>
        <p:nvPicPr>
          <p:cNvPr id="7" name="6 Imagen"/>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5949280"/>
            <a:ext cx="506271" cy="615095"/>
          </a:xfrm>
          <a:prstGeom prst="rect">
            <a:avLst/>
          </a:prstGeom>
        </p:spPr>
      </p:pic>
    </p:spTree>
    <p:extLst>
      <p:ext uri="{BB962C8B-B14F-4D97-AF65-F5344CB8AC3E}">
        <p14:creationId xmlns:p14="http://schemas.microsoft.com/office/powerpoint/2010/main" val="1934945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2400" b="1">
          <a:solidFill>
            <a:srgbClr val="0066CC"/>
          </a:solidFill>
          <a:latin typeface="Arial" charset="0"/>
          <a:cs typeface="Arial" charset="0"/>
        </a:defRPr>
      </a:lvl2pPr>
      <a:lvl3pPr algn="ctr" rtl="0" eaLnBrk="0" fontAlgn="base" hangingPunct="0">
        <a:spcBef>
          <a:spcPct val="0"/>
        </a:spcBef>
        <a:spcAft>
          <a:spcPct val="0"/>
        </a:spcAft>
        <a:defRPr sz="2400" b="1">
          <a:solidFill>
            <a:srgbClr val="0066CC"/>
          </a:solidFill>
          <a:latin typeface="Arial" charset="0"/>
          <a:cs typeface="Arial" charset="0"/>
        </a:defRPr>
      </a:lvl3pPr>
      <a:lvl4pPr algn="ctr" rtl="0" eaLnBrk="0" fontAlgn="base" hangingPunct="0">
        <a:spcBef>
          <a:spcPct val="0"/>
        </a:spcBef>
        <a:spcAft>
          <a:spcPct val="0"/>
        </a:spcAft>
        <a:defRPr sz="2400" b="1">
          <a:solidFill>
            <a:srgbClr val="0066CC"/>
          </a:solidFill>
          <a:latin typeface="Arial" charset="0"/>
          <a:cs typeface="Arial" charset="0"/>
        </a:defRPr>
      </a:lvl4pPr>
      <a:lvl5pPr algn="ctr" rtl="0" eaLnBrk="0" fontAlgn="base" hangingPunct="0">
        <a:spcBef>
          <a:spcPct val="0"/>
        </a:spcBef>
        <a:spcAft>
          <a:spcPct val="0"/>
        </a:spcAft>
        <a:defRPr sz="2400" b="1">
          <a:solidFill>
            <a:srgbClr val="0066CC"/>
          </a:solidFill>
          <a:latin typeface="Arial" charset="0"/>
          <a:cs typeface="Arial" charset="0"/>
        </a:defRPr>
      </a:lvl5pPr>
      <a:lvl6pPr marL="457200" algn="ctr" rtl="0" fontAlgn="base">
        <a:spcBef>
          <a:spcPct val="0"/>
        </a:spcBef>
        <a:spcAft>
          <a:spcPct val="0"/>
        </a:spcAft>
        <a:defRPr sz="2400" b="1">
          <a:solidFill>
            <a:srgbClr val="0066CC"/>
          </a:solidFill>
          <a:latin typeface="Arial" charset="0"/>
          <a:cs typeface="Arial" charset="0"/>
        </a:defRPr>
      </a:lvl6pPr>
      <a:lvl7pPr marL="914400" algn="ctr" rtl="0" fontAlgn="base">
        <a:spcBef>
          <a:spcPct val="0"/>
        </a:spcBef>
        <a:spcAft>
          <a:spcPct val="0"/>
        </a:spcAft>
        <a:defRPr sz="2400" b="1">
          <a:solidFill>
            <a:srgbClr val="0066CC"/>
          </a:solidFill>
          <a:latin typeface="Arial" charset="0"/>
          <a:cs typeface="Arial" charset="0"/>
        </a:defRPr>
      </a:lvl7pPr>
      <a:lvl8pPr marL="1371600" algn="ctr" rtl="0" fontAlgn="base">
        <a:spcBef>
          <a:spcPct val="0"/>
        </a:spcBef>
        <a:spcAft>
          <a:spcPct val="0"/>
        </a:spcAft>
        <a:defRPr sz="2400" b="1">
          <a:solidFill>
            <a:srgbClr val="0066CC"/>
          </a:solidFill>
          <a:latin typeface="Arial" charset="0"/>
          <a:cs typeface="Arial" charset="0"/>
        </a:defRPr>
      </a:lvl8pPr>
      <a:lvl9pPr marL="1828800" algn="ctr" rtl="0" fontAlgn="base">
        <a:spcBef>
          <a:spcPct val="0"/>
        </a:spcBef>
        <a:spcAft>
          <a:spcPct val="0"/>
        </a:spcAft>
        <a:defRPr sz="2400" b="1">
          <a:solidFill>
            <a:srgbClr val="0066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Segoe UI Symbol" pitchFamily="34" charset="0"/>
          <a:ea typeface="Segoe UI Symbol"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50000">
              <a:srgbClr val="002060"/>
            </a:gs>
            <a:gs pos="84000">
              <a:srgbClr val="002060">
                <a:alpha val="71000"/>
              </a:srgbClr>
            </a:gs>
            <a:gs pos="100000">
              <a:srgbClr val="00B050">
                <a:alpha val="77000"/>
              </a:srgbClr>
            </a:gs>
          </a:gsLst>
          <a:lin ang="5400000" scaled="0"/>
        </a:gra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457200" y="274638"/>
            <a:ext cx="6346825" cy="8509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lvl="0"/>
            <a:r>
              <a:rPr lang="en-US" dirty="0" err="1" smtClean="0"/>
              <a:t>Titulo</a:t>
            </a:r>
            <a:r>
              <a:rPr lang="en-US" dirty="0" smtClean="0"/>
              <a:t> </a:t>
            </a:r>
            <a:r>
              <a:rPr lang="en-US" dirty="0" err="1" smtClean="0"/>
              <a:t>prueba</a:t>
            </a:r>
            <a:r>
              <a:rPr lang="en-US" dirty="0" smtClean="0"/>
              <a:t> </a:t>
            </a:r>
          </a:p>
        </p:txBody>
      </p:sp>
      <p:sp>
        <p:nvSpPr>
          <p:cNvPr id="512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s-CO" dirty="0" smtClean="0"/>
          </a:p>
        </p:txBody>
      </p:sp>
      <p:pic>
        <p:nvPicPr>
          <p:cNvPr id="5" name="4 Imagen"/>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63934"/>
          <a:stretch>
            <a:fillRect/>
          </a:stretch>
        </p:blipFill>
        <p:spPr bwMode="auto">
          <a:xfrm>
            <a:off x="8460432" y="5597487"/>
            <a:ext cx="521804" cy="995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CuadroTexto"/>
          <p:cNvSpPr txBox="1">
            <a:spLocks noChangeArrowheads="1"/>
          </p:cNvSpPr>
          <p:nvPr/>
        </p:nvSpPr>
        <p:spPr bwMode="auto">
          <a:xfrm>
            <a:off x="3563888" y="6159261"/>
            <a:ext cx="5011266"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b="1" dirty="0">
                <a:solidFill>
                  <a:srgbClr val="000000">
                    <a:lumMod val="75000"/>
                    <a:lumOff val="25000"/>
                  </a:srgbClr>
                </a:solidFill>
                <a:latin typeface="Freestyle Script" pitchFamily="66" charset="0"/>
              </a:rPr>
              <a:t>FEDERACIÓN NACIONAL DE </a:t>
            </a:r>
            <a:r>
              <a:rPr lang="es-CO" sz="2400" b="1" dirty="0">
                <a:solidFill>
                  <a:srgbClr val="CBF303"/>
                </a:solidFill>
                <a:latin typeface="Freestyle Script" pitchFamily="66" charset="0"/>
              </a:rPr>
              <a:t>B</a:t>
            </a:r>
            <a:r>
              <a:rPr lang="es-CO" b="1" dirty="0">
                <a:solidFill>
                  <a:srgbClr val="000000">
                    <a:lumMod val="75000"/>
                    <a:lumOff val="25000"/>
                  </a:srgbClr>
                </a:solidFill>
                <a:latin typeface="Freestyle Script" pitchFamily="66" charset="0"/>
              </a:rPr>
              <a:t>IOCOMBUSTIBLES DE COLOMBIA</a:t>
            </a:r>
          </a:p>
        </p:txBody>
      </p:sp>
      <p:pic>
        <p:nvPicPr>
          <p:cNvPr id="7" name="6 Imagen"/>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5949280"/>
            <a:ext cx="506271" cy="615095"/>
          </a:xfrm>
          <a:prstGeom prst="rect">
            <a:avLst/>
          </a:prstGeom>
        </p:spPr>
      </p:pic>
    </p:spTree>
    <p:extLst>
      <p:ext uri="{BB962C8B-B14F-4D97-AF65-F5344CB8AC3E}">
        <p14:creationId xmlns:p14="http://schemas.microsoft.com/office/powerpoint/2010/main" val="32868633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2400" b="1">
          <a:solidFill>
            <a:srgbClr val="0066CC"/>
          </a:solidFill>
          <a:latin typeface="Arial" charset="0"/>
          <a:cs typeface="Arial" charset="0"/>
        </a:defRPr>
      </a:lvl2pPr>
      <a:lvl3pPr algn="ctr" rtl="0" eaLnBrk="0" fontAlgn="base" hangingPunct="0">
        <a:spcBef>
          <a:spcPct val="0"/>
        </a:spcBef>
        <a:spcAft>
          <a:spcPct val="0"/>
        </a:spcAft>
        <a:defRPr sz="2400" b="1">
          <a:solidFill>
            <a:srgbClr val="0066CC"/>
          </a:solidFill>
          <a:latin typeface="Arial" charset="0"/>
          <a:cs typeface="Arial" charset="0"/>
        </a:defRPr>
      </a:lvl3pPr>
      <a:lvl4pPr algn="ctr" rtl="0" eaLnBrk="0" fontAlgn="base" hangingPunct="0">
        <a:spcBef>
          <a:spcPct val="0"/>
        </a:spcBef>
        <a:spcAft>
          <a:spcPct val="0"/>
        </a:spcAft>
        <a:defRPr sz="2400" b="1">
          <a:solidFill>
            <a:srgbClr val="0066CC"/>
          </a:solidFill>
          <a:latin typeface="Arial" charset="0"/>
          <a:cs typeface="Arial" charset="0"/>
        </a:defRPr>
      </a:lvl4pPr>
      <a:lvl5pPr algn="ctr" rtl="0" eaLnBrk="0" fontAlgn="base" hangingPunct="0">
        <a:spcBef>
          <a:spcPct val="0"/>
        </a:spcBef>
        <a:spcAft>
          <a:spcPct val="0"/>
        </a:spcAft>
        <a:defRPr sz="2400" b="1">
          <a:solidFill>
            <a:srgbClr val="0066CC"/>
          </a:solidFill>
          <a:latin typeface="Arial" charset="0"/>
          <a:cs typeface="Arial" charset="0"/>
        </a:defRPr>
      </a:lvl5pPr>
      <a:lvl6pPr marL="457200" algn="ctr" rtl="0" fontAlgn="base">
        <a:spcBef>
          <a:spcPct val="0"/>
        </a:spcBef>
        <a:spcAft>
          <a:spcPct val="0"/>
        </a:spcAft>
        <a:defRPr sz="2400" b="1">
          <a:solidFill>
            <a:srgbClr val="0066CC"/>
          </a:solidFill>
          <a:latin typeface="Arial" charset="0"/>
          <a:cs typeface="Arial" charset="0"/>
        </a:defRPr>
      </a:lvl6pPr>
      <a:lvl7pPr marL="914400" algn="ctr" rtl="0" fontAlgn="base">
        <a:spcBef>
          <a:spcPct val="0"/>
        </a:spcBef>
        <a:spcAft>
          <a:spcPct val="0"/>
        </a:spcAft>
        <a:defRPr sz="2400" b="1">
          <a:solidFill>
            <a:srgbClr val="0066CC"/>
          </a:solidFill>
          <a:latin typeface="Arial" charset="0"/>
          <a:cs typeface="Arial" charset="0"/>
        </a:defRPr>
      </a:lvl7pPr>
      <a:lvl8pPr marL="1371600" algn="ctr" rtl="0" fontAlgn="base">
        <a:spcBef>
          <a:spcPct val="0"/>
        </a:spcBef>
        <a:spcAft>
          <a:spcPct val="0"/>
        </a:spcAft>
        <a:defRPr sz="2400" b="1">
          <a:solidFill>
            <a:srgbClr val="0066CC"/>
          </a:solidFill>
          <a:latin typeface="Arial" charset="0"/>
          <a:cs typeface="Arial" charset="0"/>
        </a:defRPr>
      </a:lvl8pPr>
      <a:lvl9pPr marL="1828800" algn="ctr" rtl="0" fontAlgn="base">
        <a:spcBef>
          <a:spcPct val="0"/>
        </a:spcBef>
        <a:spcAft>
          <a:spcPct val="0"/>
        </a:spcAft>
        <a:defRPr sz="2400" b="1">
          <a:solidFill>
            <a:srgbClr val="0066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Segoe UI Symbol" pitchFamily="34" charset="0"/>
          <a:ea typeface="Segoe UI Symbol"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arthtrendsdelivered.org/estimated_percentage_declines_crop_output_due_climate_change_2080_india_indonesia_malaysia_philippin" TargetMode="External"/><Relationship Id="rId1" Type="http://schemas.openxmlformats.org/officeDocument/2006/relationships/slideLayout" Target="../slideLayouts/slideLayout18.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7.png"/><Relationship Id="rId5" Type="http://schemas.microsoft.com/office/2007/relationships/hdphoto" Target="../media/hdphoto5.wdp"/><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8.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48.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Retos y Oportunidades de la Industria del Biodiesel</a:t>
            </a:r>
            <a:endParaRPr lang="es-ES" dirty="0"/>
          </a:p>
        </p:txBody>
      </p:sp>
      <p:sp>
        <p:nvSpPr>
          <p:cNvPr id="5" name="4 Subtítulo"/>
          <p:cNvSpPr>
            <a:spLocks noGrp="1"/>
          </p:cNvSpPr>
          <p:nvPr>
            <p:ph type="subTitle" idx="1"/>
          </p:nvPr>
        </p:nvSpPr>
        <p:spPr/>
        <p:txBody>
          <a:bodyPr/>
          <a:lstStyle/>
          <a:p>
            <a:r>
              <a:rPr lang="es-ES" dirty="0" smtClean="0"/>
              <a:t>Visión  y compromiso país</a:t>
            </a:r>
            <a:endParaRPr lang="es-ES" dirty="0"/>
          </a:p>
        </p:txBody>
      </p:sp>
    </p:spTree>
    <p:extLst>
      <p:ext uri="{BB962C8B-B14F-4D97-AF65-F5344CB8AC3E}">
        <p14:creationId xmlns:p14="http://schemas.microsoft.com/office/powerpoint/2010/main" val="398851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4 Imagen" descr="Secuencia de la deglación en el pico nevado del Cocuy. Ult foto  abril 2010.jpg"/>
          <p:cNvPicPr>
            <a:picLocks noChangeAspect="1"/>
          </p:cNvPicPr>
          <p:nvPr/>
        </p:nvPicPr>
        <p:blipFill>
          <a:blip r:embed="rId2" cstate="print">
            <a:extLst>
              <a:ext uri="{28A0092B-C50C-407E-A947-70E740481C1C}">
                <a14:useLocalDpi xmlns:a14="http://schemas.microsoft.com/office/drawing/2010/main" val="0"/>
              </a:ext>
            </a:extLst>
          </a:blip>
          <a:srcRect b="4102"/>
          <a:stretch>
            <a:fillRect/>
          </a:stretch>
        </p:blipFill>
        <p:spPr bwMode="auto">
          <a:xfrm>
            <a:off x="611188" y="765175"/>
            <a:ext cx="8031162"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4 CuadroTexto"/>
          <p:cNvSpPr txBox="1">
            <a:spLocks noChangeArrowheads="1"/>
          </p:cNvSpPr>
          <p:nvPr/>
        </p:nvSpPr>
        <p:spPr bwMode="auto">
          <a:xfrm>
            <a:off x="1042988" y="6165850"/>
            <a:ext cx="792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CO" sz="1000" b="1"/>
              <a:t>SECUENCIA DE </a:t>
            </a:r>
            <a:r>
              <a:rPr lang="es-CO" sz="1000"/>
              <a:t>deglaciacion ocurrida en el pico del Nevado del Cocuy. </a:t>
            </a:r>
          </a:p>
          <a:p>
            <a:pPr algn="r" eaLnBrk="1" hangingPunct="1"/>
            <a:r>
              <a:rPr lang="es-CO" sz="1000"/>
              <a:t>La ultima foto fue realizada en abril de 2010</a:t>
            </a:r>
          </a:p>
        </p:txBody>
      </p:sp>
      <p:sp>
        <p:nvSpPr>
          <p:cNvPr id="17412" name="5 CuadroTexto"/>
          <p:cNvSpPr txBox="1">
            <a:spLocks noChangeArrowheads="1"/>
          </p:cNvSpPr>
          <p:nvPr/>
        </p:nvSpPr>
        <p:spPr bwMode="auto">
          <a:xfrm>
            <a:off x="4535488" y="6597650"/>
            <a:ext cx="4608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sz="1000" b="1"/>
              <a:t>Fuente: </a:t>
            </a:r>
            <a:r>
              <a:rPr lang="es-CO" sz="1000"/>
              <a:t>Revista PODER. Ed. 05-03 N° 106/13  Noviembre de 2010</a:t>
            </a:r>
            <a:endParaRPr lang="es-CO" sz="1000" b="1"/>
          </a:p>
        </p:txBody>
      </p:sp>
      <p:sp>
        <p:nvSpPr>
          <p:cNvPr id="6" name="5 CuadroTexto"/>
          <p:cNvSpPr txBox="1"/>
          <p:nvPr/>
        </p:nvSpPr>
        <p:spPr>
          <a:xfrm>
            <a:off x="179512" y="188640"/>
            <a:ext cx="8784976" cy="64633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defPPr>
              <a:defRPr lang="es-CO"/>
            </a:defPPr>
            <a:lvl1pPr algn="ctr" eaLnBrk="0" fontAlgn="base" hangingPunct="0">
              <a:spcBef>
                <a:spcPct val="0"/>
              </a:spcBef>
              <a:spcAft>
                <a:spcPct val="0"/>
              </a:spcAft>
              <a:defRPr sz="36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CO" dirty="0"/>
              <a:t>NEVADO del cocuy, COLOMBIA</a:t>
            </a:r>
          </a:p>
        </p:txBody>
      </p:sp>
    </p:spTree>
    <p:extLst>
      <p:ext uri="{BB962C8B-B14F-4D97-AF65-F5344CB8AC3E}">
        <p14:creationId xmlns:p14="http://schemas.microsoft.com/office/powerpoint/2010/main" val="241062033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2 Imagen" descr="Evolución Nevados Co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549275"/>
            <a:ext cx="8207375" cy="525621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435" name="4 CuadroTexto"/>
          <p:cNvSpPr txBox="1">
            <a:spLocks noChangeArrowheads="1"/>
          </p:cNvSpPr>
          <p:nvPr/>
        </p:nvSpPr>
        <p:spPr bwMode="auto">
          <a:xfrm>
            <a:off x="4427538" y="6423025"/>
            <a:ext cx="4537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sz="1000" b="1"/>
              <a:t>Fuente: </a:t>
            </a:r>
            <a:r>
              <a:rPr lang="es-CO" sz="1000"/>
              <a:t>Revista PODER. Ed. 05-03 N° 106/13 Noviembre de 2010</a:t>
            </a:r>
            <a:endParaRPr lang="es-CO" sz="1000" b="1"/>
          </a:p>
        </p:txBody>
      </p:sp>
    </p:spTree>
    <p:extLst>
      <p:ext uri="{BB962C8B-B14F-4D97-AF65-F5344CB8AC3E}">
        <p14:creationId xmlns:p14="http://schemas.microsoft.com/office/powerpoint/2010/main" val="152520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title" idx="4294967295"/>
          </p:nvPr>
        </p:nvSpPr>
        <p:spPr>
          <a:xfrm>
            <a:off x="0" y="116632"/>
            <a:ext cx="8964488" cy="792088"/>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s-ES" sz="2400" kern="1200" dirty="0" smtClean="0"/>
              <a:t>El cambio climático dañará la agricultura de los países en desarrollo</a:t>
            </a:r>
            <a:endParaRPr lang="es-ES" sz="2400" kern="1200" dirty="0"/>
          </a:p>
        </p:txBody>
      </p:sp>
      <p:pic>
        <p:nvPicPr>
          <p:cNvPr id="1945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0" t="1567" r="1186" b="1519"/>
          <a:stretch/>
        </p:blipFill>
        <p:spPr bwMode="auto">
          <a:xfrm>
            <a:off x="899592" y="985677"/>
            <a:ext cx="7416824" cy="5827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0371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79263" y="188640"/>
            <a:ext cx="8785225" cy="1143000"/>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s-CO" sz="2000" kern="1200" dirty="0"/>
              <a:t>PORCENTAJE ESTIMADO DE DECRECIMIENTO EN PRODUCCIÓN AGRÍCOLA DEBIDO AL CAMBIO CLIMÁTICO EN 2080</a:t>
            </a:r>
          </a:p>
        </p:txBody>
      </p:sp>
      <p:pic>
        <p:nvPicPr>
          <p:cNvPr id="20483" name="Picture 4" descr="http://lh4.google.com/_CKXJVun6-C0/S-M7WYW_-uI/AAAAAAAACJo/ITnzCTfcvJE/s800/Estimated-Percentage-Declines-in-Crop-Output-Due-to-Climate-Change-by-2080.png">
            <a:hlinkClick r:id="rId2"/>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1421"/>
          <a:stretch/>
        </p:blipFill>
        <p:spPr bwMode="auto">
          <a:xfrm>
            <a:off x="971550" y="1340768"/>
            <a:ext cx="7416800" cy="471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980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DI\AppData\Local\Microsoft\Windows\Temporary Internet Files\Content.IE5\1WSARXXO\MP90043378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75913" y="1268760"/>
            <a:ext cx="6299502" cy="4464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794" name="1 Título"/>
          <p:cNvSpPr>
            <a:spLocks noGrp="1"/>
          </p:cNvSpPr>
          <p:nvPr>
            <p:ph type="title"/>
          </p:nvPr>
        </p:nvSpPr>
        <p:spPr>
          <a:xfrm>
            <a:off x="1042962" y="2780928"/>
            <a:ext cx="8072438" cy="2088232"/>
          </a:xfrm>
        </p:spPr>
        <p:txBody>
          <a:bodyPr/>
          <a:lstStyle/>
          <a:p>
            <a:pPr algn="ctr" eaLnBrk="1" hangingPunct="1">
              <a:defRPr/>
            </a:pPr>
            <a:r>
              <a:rPr lang="es-MX" sz="5400" dirty="0" smtClean="0">
                <a:solidFill>
                  <a:schemeClr val="accent1">
                    <a:lumMod val="75000"/>
                  </a:schemeClr>
                </a:solidFill>
                <a:effectLst>
                  <a:outerShdw blurRad="38100" dist="38100" dir="2700000" algn="tl">
                    <a:srgbClr val="000000">
                      <a:alpha val="43137"/>
                    </a:srgbClr>
                  </a:outerShdw>
                </a:effectLst>
                <a:ea typeface="+mn-ea"/>
                <a:cs typeface="Arial" pitchFamily="34" charset="0"/>
              </a:rPr>
              <a:t>LA ERA DEL PETRÓLEO</a:t>
            </a:r>
            <a:endParaRPr lang="es-CO" sz="5400" dirty="0" smtClean="0">
              <a:solidFill>
                <a:schemeClr val="accent1">
                  <a:lumMod val="75000"/>
                </a:schemeClr>
              </a:solidFill>
              <a:effectLst>
                <a:outerShdw blurRad="38100" dist="38100" dir="2700000" algn="tl">
                  <a:srgbClr val="000000">
                    <a:alpha val="43137"/>
                  </a:srgbClr>
                </a:outerShdw>
              </a:effectLst>
              <a:ea typeface="+mn-ea"/>
              <a:cs typeface="Arial" pitchFamily="34" charset="0"/>
            </a:endParaRPr>
          </a:p>
        </p:txBody>
      </p:sp>
    </p:spTree>
    <p:extLst>
      <p:ext uri="{BB962C8B-B14F-4D97-AF65-F5344CB8AC3E}">
        <p14:creationId xmlns:p14="http://schemas.microsoft.com/office/powerpoint/2010/main" val="2722602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4294967295"/>
          </p:nvPr>
        </p:nvPicPr>
        <p:blipFill>
          <a:blip r:embed="rId3" cstate="print"/>
          <a:stretch>
            <a:fillRect/>
          </a:stretch>
        </p:blipFill>
        <p:spPr>
          <a:xfrm>
            <a:off x="885733" y="1322735"/>
            <a:ext cx="7502691" cy="4842569"/>
          </a:xfrm>
          <a:solidFill>
            <a:schemeClr val="accent4">
              <a:lumMod val="20000"/>
              <a:lumOff val="80000"/>
            </a:schemeClr>
          </a:solidFill>
          <a:ln w="28575">
            <a:solidFill>
              <a:srgbClr val="00B050"/>
            </a:solidFill>
          </a:ln>
        </p:spPr>
      </p:pic>
      <p:sp>
        <p:nvSpPr>
          <p:cNvPr id="33794" name="Rectangle 2"/>
          <p:cNvSpPr>
            <a:spLocks noGrp="1" noChangeArrowheads="1"/>
          </p:cNvSpPr>
          <p:nvPr>
            <p:ph type="title" idx="4294967295"/>
          </p:nvPr>
        </p:nvSpPr>
        <p:spPr>
          <a:xfrm>
            <a:off x="0" y="188913"/>
            <a:ext cx="8785225" cy="998537"/>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s-ES_tradnl" sz="2400" dirty="0"/>
              <a:t>PROYECCIÓN DE LA PRODUCCIÓN </a:t>
            </a:r>
            <a:br>
              <a:rPr lang="es-ES_tradnl" sz="2400" dirty="0"/>
            </a:br>
            <a:r>
              <a:rPr lang="es-ES_tradnl" sz="2400" dirty="0"/>
              <a:t>MUNDIAL DEL PETRÓLEO</a:t>
            </a:r>
            <a:endParaRPr lang="es-ES" sz="2400" dirty="0"/>
          </a:p>
        </p:txBody>
      </p:sp>
      <p:sp>
        <p:nvSpPr>
          <p:cNvPr id="34820" name="AutoShape 2"/>
          <p:cNvSpPr>
            <a:spLocks noChangeAspect="1" noChangeArrowheads="1"/>
          </p:cNvSpPr>
          <p:nvPr/>
        </p:nvSpPr>
        <p:spPr bwMode="auto">
          <a:xfrm>
            <a:off x="611188" y="1574800"/>
            <a:ext cx="79930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Tree>
    <p:extLst>
      <p:ext uri="{BB962C8B-B14F-4D97-AF65-F5344CB8AC3E}">
        <p14:creationId xmlns:p14="http://schemas.microsoft.com/office/powerpoint/2010/main" val="3877234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spect="1" noChangeArrowheads="1"/>
          </p:cNvSpPr>
          <p:nvPr/>
        </p:nvSpPr>
        <p:spPr bwMode="auto">
          <a:xfrm>
            <a:off x="611188" y="1574800"/>
            <a:ext cx="79930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35843" name="Picture 10" descr="fnb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7777162" cy="58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401800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971550"/>
            <a:ext cx="152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Triángulo isósceles"/>
          <p:cNvSpPr/>
          <p:nvPr/>
        </p:nvSpPr>
        <p:spPr>
          <a:xfrm>
            <a:off x="2987675" y="1908175"/>
            <a:ext cx="3384550" cy="3887788"/>
          </a:xfrm>
          <a:prstGeom prst="triangle">
            <a:avLst>
              <a:gd name="adj" fmla="val 50965"/>
            </a:avLst>
          </a:prstGeom>
          <a:solidFill>
            <a:srgbClr val="1E1E1E"/>
          </a:solidFill>
          <a:ln>
            <a:solidFill>
              <a:schemeClr val="accent6">
                <a:lumMod val="50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CO"/>
          </a:p>
        </p:txBody>
      </p:sp>
      <p:cxnSp>
        <p:nvCxnSpPr>
          <p:cNvPr id="7" name="6 Conector recto"/>
          <p:cNvCxnSpPr/>
          <p:nvPr/>
        </p:nvCxnSpPr>
        <p:spPr>
          <a:xfrm rot="5400000">
            <a:off x="4608513" y="562451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6264275" y="562451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5400000">
            <a:off x="2879725" y="5624513"/>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3" idx="0"/>
          </p:cNvCxnSpPr>
          <p:nvPr/>
        </p:nvCxnSpPr>
        <p:spPr>
          <a:xfrm rot="16200000" flipH="1">
            <a:off x="2770982" y="3850481"/>
            <a:ext cx="3887788" cy="3175"/>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36872" name="11 CuadroTexto"/>
          <p:cNvSpPr txBox="1">
            <a:spLocks noChangeArrowheads="1"/>
          </p:cNvSpPr>
          <p:nvPr/>
        </p:nvSpPr>
        <p:spPr bwMode="auto">
          <a:xfrm>
            <a:off x="2268538" y="601186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a:solidFill>
                  <a:srgbClr val="00B050"/>
                </a:solidFill>
              </a:rPr>
              <a:t>Year 1900</a:t>
            </a:r>
          </a:p>
        </p:txBody>
      </p:sp>
      <p:sp>
        <p:nvSpPr>
          <p:cNvPr id="36873" name="12 CuadroTexto"/>
          <p:cNvSpPr txBox="1">
            <a:spLocks noChangeArrowheads="1"/>
          </p:cNvSpPr>
          <p:nvPr/>
        </p:nvSpPr>
        <p:spPr bwMode="auto">
          <a:xfrm>
            <a:off x="5724525" y="6011863"/>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a:solidFill>
                  <a:srgbClr val="00B050"/>
                </a:solidFill>
              </a:rPr>
              <a:t>Year 2100</a:t>
            </a:r>
          </a:p>
        </p:txBody>
      </p:sp>
      <p:sp>
        <p:nvSpPr>
          <p:cNvPr id="36874" name="14 CuadroTexto"/>
          <p:cNvSpPr txBox="1">
            <a:spLocks noChangeArrowheads="1"/>
          </p:cNvSpPr>
          <p:nvPr/>
        </p:nvSpPr>
        <p:spPr bwMode="auto">
          <a:xfrm>
            <a:off x="3995738" y="601186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a:solidFill>
                  <a:srgbClr val="00B050"/>
                </a:solidFill>
              </a:rPr>
              <a:t>Year 2000</a:t>
            </a:r>
          </a:p>
        </p:txBody>
      </p:sp>
      <p:sp>
        <p:nvSpPr>
          <p:cNvPr id="36875" name="15 CuadroTexto"/>
          <p:cNvSpPr txBox="1">
            <a:spLocks noChangeArrowheads="1"/>
          </p:cNvSpPr>
          <p:nvPr/>
        </p:nvSpPr>
        <p:spPr bwMode="auto">
          <a:xfrm>
            <a:off x="179388" y="188913"/>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s-CO" sz="3600" dirty="0">
                <a:solidFill>
                  <a:srgbClr val="00B050"/>
                </a:solidFill>
              </a:rPr>
              <a:t>“</a:t>
            </a:r>
            <a:r>
              <a:rPr lang="es-CO" sz="3600" dirty="0" err="1">
                <a:solidFill>
                  <a:srgbClr val="00B050"/>
                </a:solidFill>
              </a:rPr>
              <a:t>The</a:t>
            </a:r>
            <a:r>
              <a:rPr lang="es-CO" sz="3600" dirty="0">
                <a:solidFill>
                  <a:srgbClr val="00B050"/>
                </a:solidFill>
              </a:rPr>
              <a:t> </a:t>
            </a:r>
            <a:r>
              <a:rPr lang="es-CO" sz="3600" dirty="0" err="1">
                <a:solidFill>
                  <a:srgbClr val="00B050"/>
                </a:solidFill>
              </a:rPr>
              <a:t>Oil</a:t>
            </a:r>
            <a:r>
              <a:rPr lang="es-CO" sz="3600" dirty="0">
                <a:solidFill>
                  <a:srgbClr val="00B050"/>
                </a:solidFill>
              </a:rPr>
              <a:t> </a:t>
            </a:r>
            <a:r>
              <a:rPr lang="es-CO" sz="3600" dirty="0" err="1">
                <a:solidFill>
                  <a:srgbClr val="00B050"/>
                </a:solidFill>
              </a:rPr>
              <a:t>Age</a:t>
            </a:r>
            <a:r>
              <a:rPr lang="es-CO" sz="3600" dirty="0">
                <a:solidFill>
                  <a:srgbClr val="00B050"/>
                </a:solidFill>
              </a:rPr>
              <a:t>”</a:t>
            </a:r>
          </a:p>
        </p:txBody>
      </p:sp>
      <p:cxnSp>
        <p:nvCxnSpPr>
          <p:cNvPr id="25" name="24 Conector recto de flecha"/>
          <p:cNvCxnSpPr/>
          <p:nvPr/>
        </p:nvCxnSpPr>
        <p:spPr>
          <a:xfrm>
            <a:off x="1547813" y="5867400"/>
            <a:ext cx="63373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8465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p:cNvSpPr>
            <a:spLocks noGrp="1"/>
          </p:cNvSpPr>
          <p:nvPr>
            <p:ph idx="4294967295"/>
          </p:nvPr>
        </p:nvSpPr>
        <p:spPr>
          <a:xfrm>
            <a:off x="0" y="260350"/>
            <a:ext cx="8229600" cy="1300163"/>
          </a:xfrm>
          <a:ln>
            <a:miter lim="800000"/>
            <a:headEnd/>
            <a:tailEnd/>
          </a:ln>
          <a:extLst/>
        </p:spPr>
        <p:txBody>
          <a:bodyPr>
            <a:normAutofit/>
          </a:bodyPr>
          <a:lstStyle/>
          <a:p>
            <a:pPr marL="365760" indent="-256032" algn="ctr" eaLnBrk="1" fontAlgn="auto" hangingPunct="1">
              <a:spcAft>
                <a:spcPts val="0"/>
              </a:spcAft>
              <a:buFont typeface="Wingdings 3"/>
              <a:buNone/>
              <a:defRPr/>
            </a:pPr>
            <a:r>
              <a:rPr lang="es-MX" sz="3700" b="1" cap="all" spc="-100" dirty="0" smtClean="0">
                <a:ln w="9000" cmpd="sng">
                  <a:noFill/>
                  <a:prstDash val="solid"/>
                </a:ln>
                <a:solidFill>
                  <a:srgbClr val="000000"/>
                </a:solidFill>
                <a:effectLst>
                  <a:reflection blurRad="12700" stA="28000" endPos="45000" dist="1000" dir="5400000" sy="-100000" algn="bl" rotWithShape="0"/>
                </a:effectLst>
                <a:latin typeface="+mj-lt"/>
                <a:cs typeface="Times New Roman" pitchFamily="18" charset="0"/>
              </a:rPr>
              <a:t>COLOMBIA-RESERVAS, PRODUCCIÓN Y R/P</a:t>
            </a:r>
            <a:endParaRPr lang="es-CO" sz="3700" b="1" cap="all" spc="-100" dirty="0" smtClean="0">
              <a:ln w="9000" cmpd="sng">
                <a:noFill/>
                <a:prstDash val="solid"/>
              </a:ln>
              <a:solidFill>
                <a:srgbClr val="000000"/>
              </a:solidFill>
              <a:effectLst>
                <a:reflection blurRad="12700" stA="28000" endPos="45000" dist="1000" dir="5400000" sy="-100000" algn="bl" rotWithShape="0"/>
              </a:effectLst>
              <a:latin typeface="+mj-lt"/>
              <a:cs typeface="Times New Roman" pitchFamily="18" charset="0"/>
            </a:endParaRPr>
          </a:p>
        </p:txBody>
      </p:sp>
      <p:sp>
        <p:nvSpPr>
          <p:cNvPr id="30" name="4 CuadroTexto"/>
          <p:cNvSpPr txBox="1">
            <a:spLocks noChangeArrowheads="1"/>
          </p:cNvSpPr>
          <p:nvPr/>
        </p:nvSpPr>
        <p:spPr bwMode="auto">
          <a:xfrm>
            <a:off x="3419872" y="6176962"/>
            <a:ext cx="55447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sz="1000" b="1" dirty="0" smtClean="0"/>
              <a:t>Datos: </a:t>
            </a:r>
            <a:r>
              <a:rPr lang="es-CO" sz="1000" dirty="0" smtClean="0"/>
              <a:t>ANH – Agencia Nacional de Hidrocarburos  </a:t>
            </a:r>
            <a:r>
              <a:rPr lang="es-CO" sz="1000" b="1" dirty="0" smtClean="0"/>
              <a:t>Gráfica:</a:t>
            </a:r>
            <a:r>
              <a:rPr lang="es-CO" sz="1000" dirty="0" smtClean="0"/>
              <a:t> Fedebiocombustibles.</a:t>
            </a:r>
            <a:endParaRPr lang="es-CO" sz="1000" b="1" dirty="0"/>
          </a:p>
        </p:txBody>
      </p:sp>
      <p:graphicFrame>
        <p:nvGraphicFramePr>
          <p:cNvPr id="12" name="38 Gráfico"/>
          <p:cNvGraphicFramePr>
            <a:graphicFrameLocks/>
          </p:cNvGraphicFramePr>
          <p:nvPr>
            <p:extLst>
              <p:ext uri="{D42A27DB-BD31-4B8C-83A1-F6EECF244321}">
                <p14:modId xmlns:p14="http://schemas.microsoft.com/office/powerpoint/2010/main" val="416462902"/>
              </p:ext>
            </p:extLst>
          </p:nvPr>
        </p:nvGraphicFramePr>
        <p:xfrm>
          <a:off x="179512" y="1484784"/>
          <a:ext cx="8785101" cy="4334052"/>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
          <p:cNvPicPr>
            <a:picLocks noChangeAspect="1" noChangeArrowheads="1"/>
          </p:cNvPicPr>
          <p:nvPr/>
        </p:nvPicPr>
        <p:blipFill>
          <a:blip r:embed="rId3" cstate="print">
            <a:clrChange>
              <a:clrFrom>
                <a:srgbClr val="FFFFFF"/>
              </a:clrFrom>
              <a:clrTo>
                <a:srgbClr val="FFFFFF">
                  <a:alpha val="0"/>
                </a:srgbClr>
              </a:clrTo>
            </a:clrChange>
          </a:blip>
          <a:srcRect l="31691" t="40392" r="54706" b="34118"/>
          <a:stretch>
            <a:fillRect/>
          </a:stretch>
        </p:blipFill>
        <p:spPr bwMode="auto">
          <a:xfrm>
            <a:off x="1997052" y="1608275"/>
            <a:ext cx="1029154" cy="1085850"/>
          </a:xfrm>
          <a:prstGeom prst="rect">
            <a:avLst/>
          </a:prstGeom>
          <a:noFill/>
          <a:ln w="1">
            <a:noFill/>
            <a:miter lim="800000"/>
            <a:headEnd/>
            <a:tailEnd type="none" w="med" len="med"/>
          </a:ln>
          <a:effectLst/>
        </p:spPr>
      </p:pic>
      <p:sp>
        <p:nvSpPr>
          <p:cNvPr id="14" name="45 CuadroTexto"/>
          <p:cNvSpPr txBox="1"/>
          <p:nvPr/>
        </p:nvSpPr>
        <p:spPr>
          <a:xfrm>
            <a:off x="2761138" y="1870005"/>
            <a:ext cx="1159679" cy="57402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ysClr val="windowText" lastClr="000000"/>
                </a:solidFill>
                <a:effectLst/>
                <a:uLnTx/>
                <a:uFillTx/>
                <a:latin typeface="Calibri"/>
                <a:ea typeface="+mn-ea"/>
                <a:cs typeface="+mn-cs"/>
              </a:rPr>
              <a:t>En Millones de Barriles</a:t>
            </a:r>
          </a:p>
        </p:txBody>
      </p:sp>
    </p:spTree>
    <p:extLst>
      <p:ext uri="{BB962C8B-B14F-4D97-AF65-F5344CB8AC3E}">
        <p14:creationId xmlns:p14="http://schemas.microsoft.com/office/powerpoint/2010/main" val="1503188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dirty="0" smtClean="0"/>
              <a:t>Costo de importación de Combustibles</a:t>
            </a:r>
            <a:endParaRPr lang="es-CO" dirty="0"/>
          </a:p>
        </p:txBody>
      </p:sp>
      <p:sp>
        <p:nvSpPr>
          <p:cNvPr id="2" name="1 Marcador de contenido"/>
          <p:cNvSpPr>
            <a:spLocks noGrp="1"/>
          </p:cNvSpPr>
          <p:nvPr>
            <p:ph idx="1"/>
          </p:nvPr>
        </p:nvSpPr>
        <p:spPr/>
        <p:txBody>
          <a:bodyPr/>
          <a:lstStyle/>
          <a:p>
            <a:endParaRPr lang="es-CO"/>
          </a:p>
        </p:txBody>
      </p:sp>
      <p:graphicFrame>
        <p:nvGraphicFramePr>
          <p:cNvPr id="6" name="1 Gráfico"/>
          <p:cNvGraphicFramePr>
            <a:graphicFrameLocks/>
          </p:cNvGraphicFramePr>
          <p:nvPr>
            <p:extLst>
              <p:ext uri="{D42A27DB-BD31-4B8C-83A1-F6EECF244321}">
                <p14:modId xmlns:p14="http://schemas.microsoft.com/office/powerpoint/2010/main" val="3654650360"/>
              </p:ext>
            </p:extLst>
          </p:nvPr>
        </p:nvGraphicFramePr>
        <p:xfrm>
          <a:off x="683568" y="1340768"/>
          <a:ext cx="7128792"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1463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827584" y="1340768"/>
            <a:ext cx="8072438" cy="2088232"/>
          </a:xfrm>
        </p:spPr>
        <p:txBody>
          <a:bodyPr/>
          <a:lstStyle/>
          <a:p>
            <a:pPr algn="ctr" eaLnBrk="1" hangingPunct="1">
              <a:defRPr/>
            </a:pPr>
            <a:r>
              <a:rPr lang="es-MX" sz="5400" dirty="0" smtClean="0">
                <a:solidFill>
                  <a:schemeClr val="accent1">
                    <a:lumMod val="75000"/>
                  </a:schemeClr>
                </a:solidFill>
                <a:effectLst>
                  <a:outerShdw blurRad="38100" dist="38100" dir="2700000" algn="tl">
                    <a:srgbClr val="000000">
                      <a:alpha val="43137"/>
                    </a:srgbClr>
                  </a:outerShdw>
                </a:effectLst>
                <a:ea typeface="+mn-ea"/>
                <a:cs typeface="Arial" pitchFamily="34" charset="0"/>
              </a:rPr>
              <a:t>El calentamiento global</a:t>
            </a:r>
            <a:endParaRPr lang="es-CO" sz="5400" dirty="0" smtClean="0">
              <a:solidFill>
                <a:schemeClr val="accent1">
                  <a:lumMod val="75000"/>
                </a:schemeClr>
              </a:solidFill>
              <a:effectLst>
                <a:outerShdw blurRad="38100" dist="38100" dir="2700000" algn="tl">
                  <a:srgbClr val="000000">
                    <a:alpha val="43137"/>
                  </a:srgbClr>
                </a:outerShdw>
              </a:effectLst>
              <a:ea typeface="+mn-ea"/>
              <a:cs typeface="Arial" pitchFamily="34" charset="0"/>
            </a:endParaRPr>
          </a:p>
        </p:txBody>
      </p:sp>
      <p:pic>
        <p:nvPicPr>
          <p:cNvPr id="7170" name="Picture 2" descr="C:\Users\PDI\AppData\Local\Microsoft\Windows\Temporary Internet Files\Content.IE5\Y21234Q6\MC9004382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7560" y="3221812"/>
            <a:ext cx="2957634" cy="282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96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DI\AppData\Local\Microsoft\Windows\Temporary Internet Files\Content.IE5\8N8Y9ZVW\MP9004424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28" y="-99392"/>
            <a:ext cx="514350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794" name="1 Título"/>
          <p:cNvSpPr>
            <a:spLocks noGrp="1"/>
          </p:cNvSpPr>
          <p:nvPr>
            <p:ph type="title"/>
          </p:nvPr>
        </p:nvSpPr>
        <p:spPr>
          <a:xfrm>
            <a:off x="827584" y="1772816"/>
            <a:ext cx="8072438" cy="208823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1" hangingPunct="1">
              <a:defRPr/>
            </a:pPr>
            <a:r>
              <a:rPr lang="es-MX" sz="5400" dirty="0" smtClean="0">
                <a:solidFill>
                  <a:schemeClr val="accent1">
                    <a:lumMod val="75000"/>
                  </a:schemeClr>
                </a:solidFill>
                <a:effectLst>
                  <a:outerShdw blurRad="38100" dist="38100" dir="2700000" algn="tl">
                    <a:srgbClr val="000000">
                      <a:alpha val="43137"/>
                    </a:srgbClr>
                  </a:outerShdw>
                </a:effectLst>
                <a:ea typeface="+mn-ea"/>
                <a:cs typeface="Arial" pitchFamily="34" charset="0"/>
              </a:rPr>
              <a:t>El crecimiento demográfico y la demanda</a:t>
            </a:r>
            <a:endParaRPr lang="es-CO" sz="5400" dirty="0" smtClean="0">
              <a:solidFill>
                <a:schemeClr val="accent1">
                  <a:lumMod val="75000"/>
                </a:schemeClr>
              </a:solidFill>
              <a:effectLst>
                <a:outerShdw blurRad="38100" dist="38100" dir="2700000" algn="tl">
                  <a:srgbClr val="000000">
                    <a:alpha val="43137"/>
                  </a:srgbClr>
                </a:outerShdw>
              </a:effectLst>
              <a:ea typeface="+mn-ea"/>
              <a:cs typeface="Arial" pitchFamily="34" charset="0"/>
            </a:endParaRPr>
          </a:p>
        </p:txBody>
      </p:sp>
    </p:spTree>
    <p:extLst>
      <p:ext uri="{BB962C8B-B14F-4D97-AF65-F5344CB8AC3E}">
        <p14:creationId xmlns:p14="http://schemas.microsoft.com/office/powerpoint/2010/main" val="22736775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3"/>
          <p:cNvGraphicFramePr>
            <a:graphicFrameLocks noChangeAspect="1"/>
          </p:cNvGraphicFramePr>
          <p:nvPr/>
        </p:nvGraphicFramePr>
        <p:xfrm>
          <a:off x="971550" y="1916113"/>
          <a:ext cx="7204075" cy="4211637"/>
        </p:xfrm>
        <a:graphic>
          <a:graphicData uri="http://schemas.openxmlformats.org/presentationml/2006/ole">
            <mc:AlternateContent xmlns:mc="http://schemas.openxmlformats.org/markup-compatibility/2006">
              <mc:Choice xmlns:v="urn:schemas-microsoft-com:vml" Requires="v">
                <p:oleObj spid="_x0000_s5141" r:id="rId3" imgW="7206097" imgH="4212701" progId="Excel.Sheet.8">
                  <p:embed/>
                </p:oleObj>
              </mc:Choice>
              <mc:Fallback>
                <p:oleObj r:id="rId3" imgW="7206097" imgH="4212701" progId="Excel.Sheet.8">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16113"/>
                        <a:ext cx="7204075" cy="421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7" name="Text Box 3"/>
          <p:cNvSpPr txBox="1">
            <a:spLocks noChangeArrowheads="1"/>
          </p:cNvSpPr>
          <p:nvPr/>
        </p:nvSpPr>
        <p:spPr bwMode="auto">
          <a:xfrm>
            <a:off x="200025" y="1646238"/>
            <a:ext cx="8785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buClr>
                <a:srgbClr val="FFCC00"/>
              </a:buClr>
              <a:buSzPct val="85000"/>
              <a:buFont typeface="Wingdings" pitchFamily="2" charset="2"/>
              <a:buNone/>
            </a:pPr>
            <a:r>
              <a:rPr lang="es-CO" sz="1000">
                <a:latin typeface="Arial" charset="0"/>
              </a:rPr>
              <a:t>Hogares fuera de USA, con entradas reales superiores a  US$20,000/año (en millones de hogares</a:t>
            </a:r>
            <a:r>
              <a:rPr lang="en-US" sz="1000">
                <a:latin typeface="Arial" charset="0"/>
              </a:rPr>
              <a:t>)</a:t>
            </a:r>
          </a:p>
        </p:txBody>
      </p:sp>
      <p:sp>
        <p:nvSpPr>
          <p:cNvPr id="7" name="Rectangle 4"/>
          <p:cNvSpPr>
            <a:spLocks noGrp="1" noChangeArrowheads="1"/>
          </p:cNvSpPr>
          <p:nvPr>
            <p:ph type="title" idx="4294967295"/>
          </p:nvPr>
        </p:nvSpPr>
        <p:spPr>
          <a:xfrm>
            <a:off x="385453" y="476672"/>
            <a:ext cx="8748712" cy="720725"/>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n-US" sz="2000" kern="1200" dirty="0" smtClean="0"/>
              <a:t>“LA CLASE MEDIA” FUERA DE EEUU SE DUPLICARÁ PARA EL 2020; HABRÁ APROXIMADAMENTE MIL MILLONES DE HOGARES</a:t>
            </a:r>
            <a:r>
              <a:rPr lang="es-CO" sz="2000" kern="1200" dirty="0" smtClean="0"/>
              <a:t/>
            </a:r>
            <a:br>
              <a:rPr lang="es-CO" sz="2000" kern="1200" dirty="0" smtClean="0"/>
            </a:br>
            <a:r>
              <a:rPr lang="es-CO" sz="2000" kern="1200" dirty="0" smtClean="0"/>
              <a:t/>
            </a:r>
            <a:br>
              <a:rPr lang="es-CO" sz="2000" kern="1200" dirty="0" smtClean="0"/>
            </a:br>
            <a:endParaRPr lang="es-CO" sz="2000" kern="1200" dirty="0"/>
          </a:p>
        </p:txBody>
      </p:sp>
      <p:sp>
        <p:nvSpPr>
          <p:cNvPr id="21509" name="Text Box 5"/>
          <p:cNvSpPr txBox="1">
            <a:spLocks noChangeArrowheads="1"/>
          </p:cNvSpPr>
          <p:nvPr/>
        </p:nvSpPr>
        <p:spPr bwMode="auto">
          <a:xfrm>
            <a:off x="6248400" y="3806825"/>
            <a:ext cx="1428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lnSpc>
                <a:spcPct val="75000"/>
              </a:lnSpc>
              <a:spcBef>
                <a:spcPct val="50000"/>
              </a:spcBef>
              <a:buClr>
                <a:srgbClr val="FFCC00"/>
              </a:buClr>
              <a:buSzPct val="85000"/>
              <a:buFont typeface="Wingdings" pitchFamily="2" charset="2"/>
              <a:buNone/>
            </a:pPr>
            <a:r>
              <a:rPr lang="en-US" sz="1500" b="1"/>
              <a:t>Paises en Desarrollo</a:t>
            </a:r>
          </a:p>
        </p:txBody>
      </p:sp>
      <p:sp>
        <p:nvSpPr>
          <p:cNvPr id="21510" name="Text Box 7"/>
          <p:cNvSpPr txBox="1">
            <a:spLocks noChangeArrowheads="1"/>
          </p:cNvSpPr>
          <p:nvPr/>
        </p:nvSpPr>
        <p:spPr bwMode="auto">
          <a:xfrm>
            <a:off x="1722438" y="2078038"/>
            <a:ext cx="6183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n-US" sz="1600" b="1" i="1">
                <a:latin typeface="Arial" charset="0"/>
              </a:rPr>
              <a:t>Clase media en países en desarrollo proyecta aumento de 160% para 2020 vs. solo 15% en países desarrollados</a:t>
            </a:r>
          </a:p>
        </p:txBody>
      </p:sp>
      <p:sp>
        <p:nvSpPr>
          <p:cNvPr id="21511" name="Line 8"/>
          <p:cNvSpPr>
            <a:spLocks noChangeShapeType="1"/>
          </p:cNvSpPr>
          <p:nvPr/>
        </p:nvSpPr>
        <p:spPr bwMode="auto">
          <a:xfrm>
            <a:off x="611188" y="1557338"/>
            <a:ext cx="8001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CO"/>
          </a:p>
        </p:txBody>
      </p:sp>
      <p:sp>
        <p:nvSpPr>
          <p:cNvPr id="21512" name="Text Box 9"/>
          <p:cNvSpPr txBox="1">
            <a:spLocks noChangeArrowheads="1"/>
          </p:cNvSpPr>
          <p:nvPr/>
        </p:nvSpPr>
        <p:spPr bwMode="auto">
          <a:xfrm>
            <a:off x="715095" y="6446409"/>
            <a:ext cx="73914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50" b="1" dirty="0">
                <a:latin typeface="Arial" charset="0"/>
              </a:rPr>
              <a:t>Fuente:</a:t>
            </a:r>
            <a:r>
              <a:rPr lang="en-US" sz="1050" dirty="0">
                <a:latin typeface="Arial" charset="0"/>
              </a:rPr>
              <a:t>  Global Insight’s Global Consumer Markets data as analyzed by OGA/FAS/USDA</a:t>
            </a:r>
          </a:p>
        </p:txBody>
      </p:sp>
      <p:sp>
        <p:nvSpPr>
          <p:cNvPr id="21513" name="Text Box 5"/>
          <p:cNvSpPr txBox="1">
            <a:spLocks noChangeArrowheads="1"/>
          </p:cNvSpPr>
          <p:nvPr/>
        </p:nvSpPr>
        <p:spPr bwMode="auto">
          <a:xfrm>
            <a:off x="5672138" y="4886325"/>
            <a:ext cx="20891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lnSpc>
                <a:spcPct val="75000"/>
              </a:lnSpc>
              <a:spcBef>
                <a:spcPct val="50000"/>
              </a:spcBef>
              <a:buClr>
                <a:srgbClr val="FFCC00"/>
              </a:buClr>
              <a:buSzPct val="85000"/>
              <a:buFont typeface="Wingdings" pitchFamily="2" charset="2"/>
              <a:buNone/>
            </a:pPr>
            <a:r>
              <a:rPr lang="en-US" sz="1500" b="1"/>
              <a:t>Paises Desarrollados</a:t>
            </a:r>
          </a:p>
          <a:p>
            <a:pPr algn="ctr">
              <a:lnSpc>
                <a:spcPct val="75000"/>
              </a:lnSpc>
              <a:spcBef>
                <a:spcPct val="50000"/>
              </a:spcBef>
              <a:buClr>
                <a:srgbClr val="FFCC00"/>
              </a:buClr>
              <a:buSzPct val="85000"/>
              <a:buFont typeface="Wingdings" pitchFamily="2" charset="2"/>
              <a:buNone/>
            </a:pPr>
            <a:r>
              <a:rPr lang="en-US" sz="1500" b="1"/>
              <a:t>(Ex EEUU)</a:t>
            </a:r>
          </a:p>
        </p:txBody>
      </p:sp>
      <p:sp>
        <p:nvSpPr>
          <p:cNvPr id="2" name="1 CuadroTexto"/>
          <p:cNvSpPr txBox="1"/>
          <p:nvPr/>
        </p:nvSpPr>
        <p:spPr>
          <a:xfrm>
            <a:off x="715095" y="947518"/>
            <a:ext cx="7755084" cy="584775"/>
          </a:xfrm>
          <a:prstGeom prst="rect">
            <a:avLst/>
          </a:prstGeom>
          <a:noFill/>
        </p:spPr>
        <p:txBody>
          <a:bodyPr wrap="square" rtlCol="0">
            <a:spAutoFit/>
          </a:bodyPr>
          <a:lstStyle/>
          <a:p>
            <a:pPr algn="ctr"/>
            <a:r>
              <a:rPr lang="es-CO" sz="1600" dirty="0"/>
              <a:t>Países en desarrollo crecerán 87%, habrá mayor demanda de alimentos y se afectarán los precios a largo plazo</a:t>
            </a:r>
          </a:p>
        </p:txBody>
      </p:sp>
    </p:spTree>
    <p:extLst>
      <p:ext uri="{BB962C8B-B14F-4D97-AF65-F5344CB8AC3E}">
        <p14:creationId xmlns:p14="http://schemas.microsoft.com/office/powerpoint/2010/main" val="1597318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2"/>
          <p:cNvGraphicFramePr>
            <a:graphicFrameLocks/>
          </p:cNvGraphicFramePr>
          <p:nvPr>
            <p:extLst>
              <p:ext uri="{D42A27DB-BD31-4B8C-83A1-F6EECF244321}">
                <p14:modId xmlns:p14="http://schemas.microsoft.com/office/powerpoint/2010/main" val="647899173"/>
              </p:ext>
            </p:extLst>
          </p:nvPr>
        </p:nvGraphicFramePr>
        <p:xfrm>
          <a:off x="395536" y="1557338"/>
          <a:ext cx="8569077" cy="5300662"/>
        </p:xfrm>
        <a:graphic>
          <a:graphicData uri="http://schemas.openxmlformats.org/presentationml/2006/ole">
            <mc:AlternateContent xmlns:mc="http://schemas.openxmlformats.org/markup-compatibility/2006">
              <mc:Choice xmlns:v="urn:schemas-microsoft-com:vml" Requires="v">
                <p:oleObj spid="_x0000_s6165" r:id="rId3" imgW="8285182" imgH="4895512" progId="Excel.Sheet.8">
                  <p:embed/>
                </p:oleObj>
              </mc:Choice>
              <mc:Fallback>
                <p:oleObj r:id="rId3" imgW="8285182" imgH="4895512" progId="Excel.Sheet.8">
                  <p:embed/>
                  <p:pic>
                    <p:nvPicPr>
                      <p:cNvPr id="0"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7338"/>
                        <a:ext cx="8569077" cy="530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6" name="Rectangle 2"/>
          <p:cNvSpPr>
            <a:spLocks noGrp="1" noChangeArrowheads="1"/>
          </p:cNvSpPr>
          <p:nvPr>
            <p:ph idx="4294967295"/>
          </p:nvPr>
        </p:nvSpPr>
        <p:spPr>
          <a:xfrm>
            <a:off x="0" y="188913"/>
            <a:ext cx="8715375" cy="647799"/>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anchor="ctr" anchorCtr="0" compatLnSpc="1">
            <a:prstTxWarp prst="textNoShape">
              <a:avLst/>
            </a:prstTxWarp>
          </a:bodyPr>
          <a:lstStyle/>
          <a:p>
            <a:pPr algn="ctr">
              <a:spcBef>
                <a:spcPct val="0"/>
              </a:spcBef>
            </a:pPr>
            <a:r>
              <a:rPr lang="en-US" sz="2000" b="1" kern="1200" dirty="0">
                <a:solidFill>
                  <a:srgbClr val="FF0000"/>
                </a:solidFill>
                <a:latin typeface="+mj-lt"/>
                <a:ea typeface="+mj-ea"/>
                <a:cs typeface="+mj-cs"/>
              </a:rPr>
              <a:t>“</a:t>
            </a:r>
            <a:r>
              <a:rPr lang="en-US" sz="2000" b="1" kern="1200" dirty="0" err="1">
                <a:solidFill>
                  <a:srgbClr val="FF0000"/>
                </a:solidFill>
                <a:latin typeface="+mj-lt"/>
                <a:ea typeface="+mj-ea"/>
                <a:cs typeface="+mj-cs"/>
              </a:rPr>
              <a:t>clase</a:t>
            </a:r>
            <a:r>
              <a:rPr lang="en-US" sz="2000" b="1" kern="1200" dirty="0">
                <a:solidFill>
                  <a:srgbClr val="FF0000"/>
                </a:solidFill>
                <a:latin typeface="+mj-lt"/>
                <a:ea typeface="+mj-ea"/>
                <a:cs typeface="+mj-cs"/>
              </a:rPr>
              <a:t> media” en </a:t>
            </a:r>
            <a:r>
              <a:rPr lang="en-US" sz="2000" b="1" kern="1200" dirty="0" err="1">
                <a:solidFill>
                  <a:srgbClr val="FF0000"/>
                </a:solidFill>
                <a:latin typeface="+mj-lt"/>
                <a:ea typeface="+mj-ea"/>
                <a:cs typeface="+mj-cs"/>
              </a:rPr>
              <a:t>paises</a:t>
            </a:r>
            <a:r>
              <a:rPr lang="en-US" sz="2000" b="1" kern="1200" dirty="0">
                <a:solidFill>
                  <a:srgbClr val="FF0000"/>
                </a:solidFill>
                <a:latin typeface="+mj-lt"/>
                <a:ea typeface="+mj-ea"/>
                <a:cs typeface="+mj-cs"/>
              </a:rPr>
              <a:t> en </a:t>
            </a:r>
            <a:r>
              <a:rPr lang="en-US" sz="2000" b="1" kern="1200" dirty="0" err="1">
                <a:solidFill>
                  <a:srgbClr val="FF0000"/>
                </a:solidFill>
                <a:latin typeface="+mj-lt"/>
                <a:ea typeface="+mj-ea"/>
                <a:cs typeface="+mj-cs"/>
              </a:rPr>
              <a:t>desarrollo</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puede</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llegar</a:t>
            </a:r>
            <a:r>
              <a:rPr lang="en-US" sz="2000" b="1" kern="1200" dirty="0">
                <a:solidFill>
                  <a:srgbClr val="FF0000"/>
                </a:solidFill>
                <a:latin typeface="+mj-lt"/>
                <a:ea typeface="+mj-ea"/>
                <a:cs typeface="+mj-cs"/>
              </a:rPr>
              <a:t> a 715 </a:t>
            </a:r>
            <a:r>
              <a:rPr lang="en-US" sz="2000" b="1" kern="1200" dirty="0" err="1">
                <a:solidFill>
                  <a:srgbClr val="FF0000"/>
                </a:solidFill>
                <a:latin typeface="+mj-lt"/>
                <a:ea typeface="+mj-ea"/>
                <a:cs typeface="+mj-cs"/>
              </a:rPr>
              <a:t>millones</a:t>
            </a:r>
            <a:r>
              <a:rPr lang="en-US" sz="2000" b="1" kern="1200" dirty="0">
                <a:solidFill>
                  <a:srgbClr val="FF0000"/>
                </a:solidFill>
                <a:latin typeface="+mj-lt"/>
                <a:ea typeface="+mj-ea"/>
                <a:cs typeface="+mj-cs"/>
              </a:rPr>
              <a:t> de </a:t>
            </a:r>
            <a:r>
              <a:rPr lang="en-US" sz="2000" b="1" kern="1200" dirty="0" err="1">
                <a:solidFill>
                  <a:srgbClr val="FF0000"/>
                </a:solidFill>
                <a:latin typeface="+mj-lt"/>
                <a:ea typeface="+mj-ea"/>
                <a:cs typeface="+mj-cs"/>
              </a:rPr>
              <a:t>hogares</a:t>
            </a:r>
            <a:r>
              <a:rPr lang="en-US" sz="2000" b="1" kern="1200" dirty="0">
                <a:solidFill>
                  <a:srgbClr val="FF0000"/>
                </a:solidFill>
                <a:latin typeface="+mj-lt"/>
                <a:ea typeface="+mj-ea"/>
                <a:cs typeface="+mj-cs"/>
              </a:rPr>
              <a:t> a 2020,  160% </a:t>
            </a:r>
            <a:r>
              <a:rPr lang="en-US" sz="2000" b="1" kern="1200" dirty="0" err="1">
                <a:solidFill>
                  <a:srgbClr val="FF0000"/>
                </a:solidFill>
                <a:latin typeface="+mj-lt"/>
                <a:ea typeface="+mj-ea"/>
                <a:cs typeface="+mj-cs"/>
              </a:rPr>
              <a:t>desde</a:t>
            </a:r>
            <a:r>
              <a:rPr lang="en-US" sz="2000" b="1" kern="1200" dirty="0">
                <a:solidFill>
                  <a:srgbClr val="FF0000"/>
                </a:solidFill>
                <a:latin typeface="+mj-lt"/>
                <a:ea typeface="+mj-ea"/>
                <a:cs typeface="+mj-cs"/>
              </a:rPr>
              <a:t> </a:t>
            </a:r>
            <a:r>
              <a:rPr lang="en-US" sz="2000" b="1" kern="1200" dirty="0" err="1">
                <a:solidFill>
                  <a:srgbClr val="FF0000"/>
                </a:solidFill>
                <a:latin typeface="+mj-lt"/>
                <a:ea typeface="+mj-ea"/>
                <a:cs typeface="+mj-cs"/>
              </a:rPr>
              <a:t>niveles</a:t>
            </a:r>
            <a:r>
              <a:rPr lang="en-US" sz="2000" b="1" kern="1200" dirty="0">
                <a:solidFill>
                  <a:srgbClr val="FF0000"/>
                </a:solidFill>
                <a:latin typeface="+mj-lt"/>
                <a:ea typeface="+mj-ea"/>
                <a:cs typeface="+mj-cs"/>
              </a:rPr>
              <a:t> de </a:t>
            </a:r>
            <a:r>
              <a:rPr lang="en-US" sz="2000" b="1" kern="1200" dirty="0" smtClean="0">
                <a:solidFill>
                  <a:srgbClr val="FF0000"/>
                </a:solidFill>
                <a:latin typeface="+mj-lt"/>
                <a:ea typeface="+mj-ea"/>
                <a:cs typeface="+mj-cs"/>
              </a:rPr>
              <a:t>2004</a:t>
            </a:r>
            <a:endParaRPr lang="en-US" sz="2000" b="1" kern="1200" dirty="0">
              <a:solidFill>
                <a:srgbClr val="FF0000"/>
              </a:solidFill>
              <a:latin typeface="+mj-lt"/>
              <a:ea typeface="+mj-ea"/>
              <a:cs typeface="+mj-cs"/>
            </a:endParaRPr>
          </a:p>
        </p:txBody>
      </p:sp>
      <p:sp>
        <p:nvSpPr>
          <p:cNvPr id="22532" name="Text Box 5"/>
          <p:cNvSpPr txBox="1">
            <a:spLocks noChangeArrowheads="1"/>
          </p:cNvSpPr>
          <p:nvPr/>
        </p:nvSpPr>
        <p:spPr bwMode="auto">
          <a:xfrm>
            <a:off x="179388" y="1773238"/>
            <a:ext cx="878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s-CO" sz="1600" b="1" i="1">
                <a:latin typeface="Arial" charset="0"/>
              </a:rPr>
              <a:t>Países en desarrollo con rápido crecimiento de Clase media</a:t>
            </a:r>
          </a:p>
        </p:txBody>
      </p:sp>
      <p:sp>
        <p:nvSpPr>
          <p:cNvPr id="22533" name="Line 6"/>
          <p:cNvSpPr>
            <a:spLocks noChangeShapeType="1"/>
          </p:cNvSpPr>
          <p:nvPr/>
        </p:nvSpPr>
        <p:spPr bwMode="auto">
          <a:xfrm>
            <a:off x="684213" y="1557338"/>
            <a:ext cx="78835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s-CO"/>
          </a:p>
        </p:txBody>
      </p:sp>
      <p:sp>
        <p:nvSpPr>
          <p:cNvPr id="22534" name="Text Box 7"/>
          <p:cNvSpPr txBox="1">
            <a:spLocks noChangeArrowheads="1"/>
          </p:cNvSpPr>
          <p:nvPr/>
        </p:nvSpPr>
        <p:spPr bwMode="auto">
          <a:xfrm>
            <a:off x="472772" y="6511798"/>
            <a:ext cx="79740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00" b="1" dirty="0">
                <a:latin typeface="Arial" charset="0"/>
              </a:rPr>
              <a:t>Fuente:  </a:t>
            </a:r>
            <a:r>
              <a:rPr lang="en-US" sz="1000" dirty="0">
                <a:latin typeface="Arial" charset="0"/>
              </a:rPr>
              <a:t>Global Insight’s Global Consumer Markets data as analyzed by OGA/FAS/USDA</a:t>
            </a:r>
          </a:p>
        </p:txBody>
      </p:sp>
      <p:sp>
        <p:nvSpPr>
          <p:cNvPr id="2" name="1 CuadroTexto"/>
          <p:cNvSpPr txBox="1"/>
          <p:nvPr/>
        </p:nvSpPr>
        <p:spPr>
          <a:xfrm>
            <a:off x="1075403" y="981153"/>
            <a:ext cx="6768752" cy="646331"/>
          </a:xfrm>
          <a:prstGeom prst="rect">
            <a:avLst/>
          </a:prstGeom>
          <a:noFill/>
        </p:spPr>
        <p:txBody>
          <a:bodyPr wrap="square" rtlCol="0">
            <a:spAutoFit/>
          </a:bodyPr>
          <a:lstStyle/>
          <a:p>
            <a:pPr algn="ctr"/>
            <a:r>
              <a:rPr lang="es-CO" sz="1200" dirty="0"/>
              <a:t>24% de hogares en estos países son clase media. Para 2020, pudieran superar el 50% con muy alto impacto en la demanda de alimentos</a:t>
            </a:r>
          </a:p>
          <a:p>
            <a:pPr algn="ctr"/>
            <a:endParaRPr lang="es-CO" sz="1200" dirty="0"/>
          </a:p>
        </p:txBody>
      </p:sp>
    </p:spTree>
    <p:extLst>
      <p:ext uri="{BB962C8B-B14F-4D97-AF65-F5344CB8AC3E}">
        <p14:creationId xmlns:p14="http://schemas.microsoft.com/office/powerpoint/2010/main" val="35427449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2 Gráfico"/>
          <p:cNvPicPr>
            <a:picLocks noChangeArrowheads="1"/>
          </p:cNvPicPr>
          <p:nvPr/>
        </p:nvPicPr>
        <p:blipFill>
          <a:blip r:embed="rId3" cstate="print">
            <a:lum bright="-54000" contrast="50000"/>
          </a:blip>
          <a:srcRect/>
          <a:stretch>
            <a:fillRect/>
          </a:stretch>
        </p:blipFill>
        <p:spPr bwMode="auto">
          <a:xfrm>
            <a:off x="307975" y="2608263"/>
            <a:ext cx="3976688" cy="3090862"/>
          </a:xfrm>
          <a:prstGeom prst="rect">
            <a:avLst/>
          </a:prstGeom>
          <a:solidFill>
            <a:schemeClr val="bg1">
              <a:lumMod val="85000"/>
            </a:schemeClr>
          </a:solidFill>
          <a:ln w="19050">
            <a:solidFill>
              <a:schemeClr val="tx1"/>
            </a:solidFill>
            <a:miter lim="800000"/>
            <a:headEnd/>
            <a:tailEnd/>
          </a:ln>
        </p:spPr>
      </p:pic>
      <p:sp>
        <p:nvSpPr>
          <p:cNvPr id="23555" name="Rectangle 1"/>
          <p:cNvSpPr>
            <a:spLocks noChangeArrowheads="1"/>
          </p:cNvSpPr>
          <p:nvPr/>
        </p:nvSpPr>
        <p:spPr bwMode="auto">
          <a:xfrm rot="10800000" flipV="1">
            <a:off x="641350" y="1196975"/>
            <a:ext cx="7786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57188" indent="-357188" algn="ctr" eaLnBrk="0" hangingPunct="0">
              <a:buFont typeface="Arial" charset="0"/>
              <a:buNone/>
            </a:pPr>
            <a:r>
              <a:rPr lang="es-ES" sz="2000">
                <a:cs typeface="Times New Roman" pitchFamily="18" charset="0"/>
              </a:rPr>
              <a:t>Debido a mayor población y mayor ingreso por habitante, se ha  incrementado la demanda mundial por alimentos.</a:t>
            </a:r>
          </a:p>
        </p:txBody>
      </p:sp>
      <p:sp>
        <p:nvSpPr>
          <p:cNvPr id="23556" name="5 CuadroTexto"/>
          <p:cNvSpPr txBox="1">
            <a:spLocks noChangeArrowheads="1"/>
          </p:cNvSpPr>
          <p:nvPr/>
        </p:nvSpPr>
        <p:spPr bwMode="auto">
          <a:xfrm>
            <a:off x="1042988" y="2314575"/>
            <a:ext cx="2360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1400" b="1"/>
              <a:t>PIB per capita - India</a:t>
            </a:r>
          </a:p>
        </p:txBody>
      </p:sp>
      <p:sp>
        <p:nvSpPr>
          <p:cNvPr id="23557" name="6 CuadroTexto"/>
          <p:cNvSpPr txBox="1">
            <a:spLocks noChangeArrowheads="1"/>
          </p:cNvSpPr>
          <p:nvPr/>
        </p:nvSpPr>
        <p:spPr bwMode="auto">
          <a:xfrm>
            <a:off x="5608638" y="2276475"/>
            <a:ext cx="2492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1400" b="1"/>
              <a:t>PIB per capita - China</a:t>
            </a:r>
          </a:p>
        </p:txBody>
      </p:sp>
      <p:sp>
        <p:nvSpPr>
          <p:cNvPr id="23558" name="7 CuadroTexto"/>
          <p:cNvSpPr txBox="1">
            <a:spLocks noChangeArrowheads="1"/>
          </p:cNvSpPr>
          <p:nvPr/>
        </p:nvSpPr>
        <p:spPr bwMode="auto">
          <a:xfrm>
            <a:off x="258763" y="5737225"/>
            <a:ext cx="8705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ES" sz="1000" b="1"/>
              <a:t>Fuente: </a:t>
            </a:r>
            <a:r>
              <a:rPr lang="es-ES" sz="1000"/>
              <a:t>IMF – International Monetary Fund</a:t>
            </a:r>
          </a:p>
        </p:txBody>
      </p:sp>
      <p:sp>
        <p:nvSpPr>
          <p:cNvPr id="117770" name="Rectangle 2"/>
          <p:cNvSpPr>
            <a:spLocks noChangeArrowheads="1"/>
          </p:cNvSpPr>
          <p:nvPr/>
        </p:nvSpPr>
        <p:spPr bwMode="auto">
          <a:xfrm>
            <a:off x="182563" y="404813"/>
            <a:ext cx="8737600" cy="7842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s-MX" sz="3600" b="1" dirty="0">
                <a:solidFill>
                  <a:srgbClr val="FF0000"/>
                </a:solidFill>
                <a:latin typeface="+mj-lt"/>
                <a:ea typeface="+mj-ea"/>
                <a:cs typeface="+mj-cs"/>
              </a:rPr>
              <a:t>Demanda de INDIA y CHINA</a:t>
            </a:r>
            <a:endParaRPr lang="es-ES" sz="3600" b="1" dirty="0">
              <a:solidFill>
                <a:srgbClr val="FF0000"/>
              </a:solidFill>
              <a:latin typeface="+mj-lt"/>
              <a:ea typeface="+mj-ea"/>
              <a:cs typeface="+mj-cs"/>
            </a:endParaRPr>
          </a:p>
        </p:txBody>
      </p:sp>
      <p:graphicFrame>
        <p:nvGraphicFramePr>
          <p:cNvPr id="11" name="10 Gráfico"/>
          <p:cNvGraphicFramePr>
            <a:graphicFrameLocks/>
          </p:cNvGraphicFramePr>
          <p:nvPr/>
        </p:nvGraphicFramePr>
        <p:xfrm>
          <a:off x="4414807" y="2597113"/>
          <a:ext cx="4505356" cy="31337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67855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5 Imagen" descr="Etanolcan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4427984" cy="5184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1 CuadroTexto"/>
          <p:cNvSpPr txBox="1">
            <a:spLocks noChangeArrowheads="1"/>
          </p:cNvSpPr>
          <p:nvPr/>
        </p:nvSpPr>
        <p:spPr bwMode="auto">
          <a:xfrm flipH="1">
            <a:off x="171802" y="2649091"/>
            <a:ext cx="9144000" cy="9239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s-MX" sz="5400" b="1" dirty="0">
                <a:solidFill>
                  <a:schemeClr val="accent1">
                    <a:lumMod val="75000"/>
                  </a:schemeClr>
                </a:solidFill>
                <a:effectLst>
                  <a:outerShdw blurRad="38100" dist="38100" dir="2700000" algn="tl">
                    <a:srgbClr val="000000">
                      <a:alpha val="43137"/>
                    </a:srgbClr>
                  </a:outerShdw>
                </a:effectLst>
                <a:latin typeface="+mj-lt"/>
                <a:cs typeface="Arial" pitchFamily="34" charset="0"/>
              </a:rPr>
              <a:t>LOS BIOCOMBUSTIBLES</a:t>
            </a:r>
            <a:endParaRPr lang="es-CO" sz="5400" b="1" dirty="0">
              <a:solidFill>
                <a:schemeClr val="accent1">
                  <a:lumMod val="75000"/>
                </a:schemeClr>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3064077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61" y="1268760"/>
            <a:ext cx="9036495" cy="49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16 CuadroTexto"/>
          <p:cNvSpPr txBox="1"/>
          <p:nvPr/>
        </p:nvSpPr>
        <p:spPr>
          <a:xfrm>
            <a:off x="4644008" y="6525344"/>
            <a:ext cx="4294650" cy="276999"/>
          </a:xfrm>
          <a:prstGeom prst="rect">
            <a:avLst/>
          </a:prstGeom>
          <a:noFill/>
        </p:spPr>
        <p:txBody>
          <a:bodyPr wrap="square" rtlCol="0">
            <a:spAutoFit/>
          </a:bodyPr>
          <a:lstStyle/>
          <a:p>
            <a:pPr algn="r"/>
            <a:r>
              <a:rPr lang="es-CO" sz="1200" dirty="0" smtClean="0"/>
              <a:t>Copyrights©2013. </a:t>
            </a:r>
            <a:r>
              <a:rPr lang="es-CO" sz="1200" dirty="0" err="1" smtClean="0"/>
              <a:t>Accenture</a:t>
            </a:r>
            <a:r>
              <a:rPr lang="es-CO" sz="1200" dirty="0" smtClean="0"/>
              <a:t>.</a:t>
            </a:r>
            <a:endParaRPr lang="es-CO" sz="1200" dirty="0"/>
          </a:p>
        </p:txBody>
      </p:sp>
      <p:sp>
        <p:nvSpPr>
          <p:cNvPr id="18" name="1 Título"/>
          <p:cNvSpPr txBox="1">
            <a:spLocks/>
          </p:cNvSpPr>
          <p:nvPr/>
        </p:nvSpPr>
        <p:spPr>
          <a:xfrm>
            <a:off x="6156176" y="124100"/>
            <a:ext cx="2736304" cy="4900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2400" b="1">
                <a:solidFill>
                  <a:srgbClr val="0066CC"/>
                </a:solidFill>
                <a:latin typeface="Arial" charset="0"/>
                <a:cs typeface="Arial" charset="0"/>
              </a:defRPr>
            </a:lvl2pPr>
            <a:lvl3pPr algn="ctr" rtl="0" eaLnBrk="0" fontAlgn="base" hangingPunct="0">
              <a:spcBef>
                <a:spcPct val="0"/>
              </a:spcBef>
              <a:spcAft>
                <a:spcPct val="0"/>
              </a:spcAft>
              <a:defRPr sz="2400" b="1">
                <a:solidFill>
                  <a:srgbClr val="0066CC"/>
                </a:solidFill>
                <a:latin typeface="Arial" charset="0"/>
                <a:cs typeface="Arial" charset="0"/>
              </a:defRPr>
            </a:lvl3pPr>
            <a:lvl4pPr algn="ctr" rtl="0" eaLnBrk="0" fontAlgn="base" hangingPunct="0">
              <a:spcBef>
                <a:spcPct val="0"/>
              </a:spcBef>
              <a:spcAft>
                <a:spcPct val="0"/>
              </a:spcAft>
              <a:defRPr sz="2400" b="1">
                <a:solidFill>
                  <a:srgbClr val="0066CC"/>
                </a:solidFill>
                <a:latin typeface="Arial" charset="0"/>
                <a:cs typeface="Arial" charset="0"/>
              </a:defRPr>
            </a:lvl4pPr>
            <a:lvl5pPr algn="ctr" rtl="0" eaLnBrk="0" fontAlgn="base" hangingPunct="0">
              <a:spcBef>
                <a:spcPct val="0"/>
              </a:spcBef>
              <a:spcAft>
                <a:spcPct val="0"/>
              </a:spcAft>
              <a:defRPr sz="2400" b="1">
                <a:solidFill>
                  <a:srgbClr val="0066CC"/>
                </a:solidFill>
                <a:latin typeface="Arial" charset="0"/>
                <a:cs typeface="Arial" charset="0"/>
              </a:defRPr>
            </a:lvl5pPr>
            <a:lvl6pPr marL="457200" algn="ctr" rtl="0" fontAlgn="base">
              <a:spcBef>
                <a:spcPct val="0"/>
              </a:spcBef>
              <a:spcAft>
                <a:spcPct val="0"/>
              </a:spcAft>
              <a:defRPr sz="2400" b="1">
                <a:solidFill>
                  <a:srgbClr val="0066CC"/>
                </a:solidFill>
                <a:latin typeface="Arial" charset="0"/>
                <a:cs typeface="Arial" charset="0"/>
              </a:defRPr>
            </a:lvl6pPr>
            <a:lvl7pPr marL="914400" algn="ctr" rtl="0" fontAlgn="base">
              <a:spcBef>
                <a:spcPct val="0"/>
              </a:spcBef>
              <a:spcAft>
                <a:spcPct val="0"/>
              </a:spcAft>
              <a:defRPr sz="2400" b="1">
                <a:solidFill>
                  <a:srgbClr val="0066CC"/>
                </a:solidFill>
                <a:latin typeface="Arial" charset="0"/>
                <a:cs typeface="Arial" charset="0"/>
              </a:defRPr>
            </a:lvl7pPr>
            <a:lvl8pPr marL="1371600" algn="ctr" rtl="0" fontAlgn="base">
              <a:spcBef>
                <a:spcPct val="0"/>
              </a:spcBef>
              <a:spcAft>
                <a:spcPct val="0"/>
              </a:spcAft>
              <a:defRPr sz="2400" b="1">
                <a:solidFill>
                  <a:srgbClr val="0066CC"/>
                </a:solidFill>
                <a:latin typeface="Arial" charset="0"/>
                <a:cs typeface="Arial" charset="0"/>
              </a:defRPr>
            </a:lvl8pPr>
            <a:lvl9pPr marL="1828800" algn="ctr" rtl="0" fontAlgn="base">
              <a:spcBef>
                <a:spcPct val="0"/>
              </a:spcBef>
              <a:spcAft>
                <a:spcPct val="0"/>
              </a:spcAft>
              <a:defRPr sz="2400" b="1">
                <a:solidFill>
                  <a:srgbClr val="0066CC"/>
                </a:solidFill>
                <a:latin typeface="Arial" charset="0"/>
                <a:cs typeface="Arial" charset="0"/>
              </a:defRPr>
            </a:lvl9pPr>
          </a:lstStyle>
          <a:p>
            <a:endParaRPr lang="es-CO" kern="0" dirty="0"/>
          </a:p>
        </p:txBody>
      </p:sp>
      <p:sp>
        <p:nvSpPr>
          <p:cNvPr id="19" name="18 CuadroTexto"/>
          <p:cNvSpPr txBox="1"/>
          <p:nvPr/>
        </p:nvSpPr>
        <p:spPr>
          <a:xfrm>
            <a:off x="1073946" y="511640"/>
            <a:ext cx="1913878" cy="369332"/>
          </a:xfrm>
          <a:prstGeom prst="rect">
            <a:avLst/>
          </a:prstGeom>
          <a:noFill/>
        </p:spPr>
        <p:txBody>
          <a:bodyPr wrap="square" rtlCol="0">
            <a:spAutoFit/>
          </a:bodyPr>
          <a:lstStyle/>
          <a:p>
            <a:r>
              <a:rPr lang="es-CO" b="1" dirty="0" smtClean="0">
                <a:solidFill>
                  <a:srgbClr val="CC6600"/>
                </a:solidFill>
              </a:rPr>
              <a:t>Canadá: E5, B5</a:t>
            </a:r>
            <a:endParaRPr lang="es-CO" b="1" dirty="0">
              <a:solidFill>
                <a:srgbClr val="CC6600"/>
              </a:solidFill>
            </a:endParaRPr>
          </a:p>
        </p:txBody>
      </p:sp>
      <p:sp>
        <p:nvSpPr>
          <p:cNvPr id="20" name="19 CuadroTexto"/>
          <p:cNvSpPr txBox="1"/>
          <p:nvPr/>
        </p:nvSpPr>
        <p:spPr>
          <a:xfrm>
            <a:off x="125761" y="2767238"/>
            <a:ext cx="1008112" cy="923330"/>
          </a:xfrm>
          <a:prstGeom prst="rect">
            <a:avLst/>
          </a:prstGeom>
          <a:noFill/>
        </p:spPr>
        <p:txBody>
          <a:bodyPr wrap="square" rtlCol="0">
            <a:spAutoFit/>
          </a:bodyPr>
          <a:lstStyle/>
          <a:p>
            <a:r>
              <a:rPr lang="es-CO" b="1" dirty="0" smtClean="0">
                <a:solidFill>
                  <a:srgbClr val="CC6600"/>
                </a:solidFill>
              </a:rPr>
              <a:t>Costa Rica: E7,B7</a:t>
            </a:r>
            <a:endParaRPr lang="es-CO" b="1" dirty="0">
              <a:solidFill>
                <a:srgbClr val="CC6600"/>
              </a:solidFill>
            </a:endParaRPr>
          </a:p>
        </p:txBody>
      </p:sp>
      <p:sp>
        <p:nvSpPr>
          <p:cNvPr id="21" name="20 CuadroTexto"/>
          <p:cNvSpPr txBox="1"/>
          <p:nvPr/>
        </p:nvSpPr>
        <p:spPr>
          <a:xfrm>
            <a:off x="125761" y="3920282"/>
            <a:ext cx="1584176" cy="646331"/>
          </a:xfrm>
          <a:prstGeom prst="rect">
            <a:avLst/>
          </a:prstGeom>
          <a:noFill/>
        </p:spPr>
        <p:txBody>
          <a:bodyPr wrap="square" rtlCol="0">
            <a:spAutoFit/>
          </a:bodyPr>
          <a:lstStyle/>
          <a:p>
            <a:r>
              <a:rPr lang="es-CO" b="1" dirty="0" smtClean="0">
                <a:solidFill>
                  <a:srgbClr val="CC6600"/>
                </a:solidFill>
              </a:rPr>
              <a:t>Colombia: E8/10, B8/10</a:t>
            </a:r>
            <a:endParaRPr lang="es-CO" b="1" dirty="0">
              <a:solidFill>
                <a:srgbClr val="CC6600"/>
              </a:solidFill>
            </a:endParaRPr>
          </a:p>
        </p:txBody>
      </p:sp>
      <p:sp>
        <p:nvSpPr>
          <p:cNvPr id="23" name="22 CuadroTexto"/>
          <p:cNvSpPr txBox="1"/>
          <p:nvPr/>
        </p:nvSpPr>
        <p:spPr>
          <a:xfrm>
            <a:off x="125761" y="4651251"/>
            <a:ext cx="1584176" cy="646331"/>
          </a:xfrm>
          <a:prstGeom prst="rect">
            <a:avLst/>
          </a:prstGeom>
          <a:noFill/>
        </p:spPr>
        <p:txBody>
          <a:bodyPr wrap="square" rtlCol="0">
            <a:spAutoFit/>
          </a:bodyPr>
          <a:lstStyle/>
          <a:p>
            <a:r>
              <a:rPr lang="es-CO" b="1" dirty="0" smtClean="0">
                <a:solidFill>
                  <a:srgbClr val="CC6600"/>
                </a:solidFill>
              </a:rPr>
              <a:t>Bolivia: E10 B2,5 </a:t>
            </a:r>
            <a:endParaRPr lang="es-CO" b="1" dirty="0">
              <a:solidFill>
                <a:srgbClr val="CC6600"/>
              </a:solidFill>
            </a:endParaRPr>
          </a:p>
        </p:txBody>
      </p:sp>
      <p:sp>
        <p:nvSpPr>
          <p:cNvPr id="24" name="23 CuadroTexto"/>
          <p:cNvSpPr txBox="1"/>
          <p:nvPr/>
        </p:nvSpPr>
        <p:spPr>
          <a:xfrm>
            <a:off x="84845" y="5367699"/>
            <a:ext cx="1584176" cy="369332"/>
          </a:xfrm>
          <a:prstGeom prst="rect">
            <a:avLst/>
          </a:prstGeom>
          <a:noFill/>
        </p:spPr>
        <p:txBody>
          <a:bodyPr wrap="square" rtlCol="0">
            <a:spAutoFit/>
          </a:bodyPr>
          <a:lstStyle/>
          <a:p>
            <a:r>
              <a:rPr lang="es-CO" b="1" dirty="0" smtClean="0">
                <a:solidFill>
                  <a:srgbClr val="CC6600"/>
                </a:solidFill>
              </a:rPr>
              <a:t>Chile: E5, B5</a:t>
            </a:r>
            <a:endParaRPr lang="es-CO" b="1" dirty="0">
              <a:solidFill>
                <a:srgbClr val="CC6600"/>
              </a:solidFill>
            </a:endParaRPr>
          </a:p>
        </p:txBody>
      </p:sp>
      <p:sp>
        <p:nvSpPr>
          <p:cNvPr id="25" name="24 CuadroTexto"/>
          <p:cNvSpPr txBox="1"/>
          <p:nvPr/>
        </p:nvSpPr>
        <p:spPr>
          <a:xfrm>
            <a:off x="2233408" y="2820588"/>
            <a:ext cx="1512168" cy="923330"/>
          </a:xfrm>
          <a:prstGeom prst="rect">
            <a:avLst/>
          </a:prstGeom>
          <a:noFill/>
        </p:spPr>
        <p:txBody>
          <a:bodyPr wrap="square" rtlCol="0">
            <a:spAutoFit/>
          </a:bodyPr>
          <a:lstStyle/>
          <a:p>
            <a:r>
              <a:rPr lang="es-CO" b="1" dirty="0" smtClean="0">
                <a:solidFill>
                  <a:srgbClr val="CC6600"/>
                </a:solidFill>
              </a:rPr>
              <a:t>Republica Dominicana: E15, B2 </a:t>
            </a:r>
            <a:endParaRPr lang="es-CO" b="1" dirty="0">
              <a:solidFill>
                <a:srgbClr val="CC6600"/>
              </a:solidFill>
            </a:endParaRPr>
          </a:p>
        </p:txBody>
      </p:sp>
      <p:sp>
        <p:nvSpPr>
          <p:cNvPr id="26" name="25 CuadroTexto"/>
          <p:cNvSpPr txBox="1"/>
          <p:nvPr/>
        </p:nvSpPr>
        <p:spPr>
          <a:xfrm>
            <a:off x="3131840" y="4037713"/>
            <a:ext cx="1728192" cy="646331"/>
          </a:xfrm>
          <a:prstGeom prst="rect">
            <a:avLst/>
          </a:prstGeom>
          <a:noFill/>
        </p:spPr>
        <p:txBody>
          <a:bodyPr wrap="square" rtlCol="0">
            <a:spAutoFit/>
          </a:bodyPr>
          <a:lstStyle/>
          <a:p>
            <a:r>
              <a:rPr lang="es-CO" b="1" dirty="0" smtClean="0">
                <a:solidFill>
                  <a:srgbClr val="CC6600"/>
                </a:solidFill>
              </a:rPr>
              <a:t>Brasil:  E20/25, E5</a:t>
            </a:r>
            <a:endParaRPr lang="es-CO" b="1" dirty="0">
              <a:solidFill>
                <a:srgbClr val="CC6600"/>
              </a:solidFill>
            </a:endParaRPr>
          </a:p>
        </p:txBody>
      </p:sp>
      <p:sp>
        <p:nvSpPr>
          <p:cNvPr id="27" name="26 CuadroTexto"/>
          <p:cNvSpPr txBox="1"/>
          <p:nvPr/>
        </p:nvSpPr>
        <p:spPr>
          <a:xfrm>
            <a:off x="2987824" y="5229200"/>
            <a:ext cx="1512168" cy="646331"/>
          </a:xfrm>
          <a:prstGeom prst="rect">
            <a:avLst/>
          </a:prstGeom>
          <a:noFill/>
        </p:spPr>
        <p:txBody>
          <a:bodyPr wrap="square" rtlCol="0">
            <a:spAutoFit/>
          </a:bodyPr>
          <a:lstStyle/>
          <a:p>
            <a:r>
              <a:rPr lang="es-CO" b="1" dirty="0" smtClean="0">
                <a:solidFill>
                  <a:srgbClr val="CC6600"/>
                </a:solidFill>
              </a:rPr>
              <a:t>Argentina </a:t>
            </a:r>
          </a:p>
          <a:p>
            <a:r>
              <a:rPr lang="es-CO" b="1" dirty="0">
                <a:solidFill>
                  <a:srgbClr val="CC6600"/>
                </a:solidFill>
              </a:rPr>
              <a:t> </a:t>
            </a:r>
            <a:r>
              <a:rPr lang="es-CO" b="1" dirty="0" smtClean="0">
                <a:solidFill>
                  <a:srgbClr val="CC6600"/>
                </a:solidFill>
              </a:rPr>
              <a:t>E5 - B7</a:t>
            </a:r>
            <a:endParaRPr lang="es-CO" b="1" dirty="0">
              <a:solidFill>
                <a:srgbClr val="CC6600"/>
              </a:solidFill>
            </a:endParaRPr>
          </a:p>
        </p:txBody>
      </p:sp>
      <p:sp>
        <p:nvSpPr>
          <p:cNvPr id="28" name="27 CuadroTexto"/>
          <p:cNvSpPr txBox="1"/>
          <p:nvPr/>
        </p:nvSpPr>
        <p:spPr>
          <a:xfrm>
            <a:off x="6403756" y="1084094"/>
            <a:ext cx="2731838" cy="369332"/>
          </a:xfrm>
          <a:prstGeom prst="rect">
            <a:avLst/>
          </a:prstGeom>
          <a:noFill/>
        </p:spPr>
        <p:txBody>
          <a:bodyPr wrap="none" rtlCol="0">
            <a:spAutoFit/>
          </a:bodyPr>
          <a:lstStyle/>
          <a:p>
            <a:r>
              <a:rPr lang="es-CO" b="1" dirty="0" smtClean="0">
                <a:solidFill>
                  <a:srgbClr val="CC6600"/>
                </a:solidFill>
              </a:rPr>
              <a:t>China : E10 </a:t>
            </a:r>
            <a:r>
              <a:rPr lang="es-CO" sz="1400" b="1" dirty="0" smtClean="0">
                <a:solidFill>
                  <a:srgbClr val="CC6600"/>
                </a:solidFill>
              </a:rPr>
              <a:t>(9 provincias)</a:t>
            </a:r>
            <a:endParaRPr lang="es-CO" sz="1400" b="1" dirty="0">
              <a:solidFill>
                <a:srgbClr val="CC6600"/>
              </a:solidFill>
            </a:endParaRPr>
          </a:p>
        </p:txBody>
      </p:sp>
      <p:sp>
        <p:nvSpPr>
          <p:cNvPr id="29" name="28 CuadroTexto"/>
          <p:cNvSpPr txBox="1"/>
          <p:nvPr/>
        </p:nvSpPr>
        <p:spPr>
          <a:xfrm>
            <a:off x="7807893" y="3072446"/>
            <a:ext cx="1361682" cy="646331"/>
          </a:xfrm>
          <a:prstGeom prst="rect">
            <a:avLst/>
          </a:prstGeom>
          <a:noFill/>
        </p:spPr>
        <p:txBody>
          <a:bodyPr wrap="square" rtlCol="0">
            <a:spAutoFit/>
          </a:bodyPr>
          <a:lstStyle/>
          <a:p>
            <a:r>
              <a:rPr lang="es-CO" b="1" dirty="0" smtClean="0">
                <a:solidFill>
                  <a:srgbClr val="CC6600"/>
                </a:solidFill>
              </a:rPr>
              <a:t>India  E5  -  B20 (2017)</a:t>
            </a:r>
            <a:endParaRPr lang="es-CO" b="1" dirty="0">
              <a:solidFill>
                <a:srgbClr val="CC6600"/>
              </a:solidFill>
            </a:endParaRPr>
          </a:p>
        </p:txBody>
      </p:sp>
      <p:sp>
        <p:nvSpPr>
          <p:cNvPr id="30" name="29 CuadroTexto"/>
          <p:cNvSpPr txBox="1"/>
          <p:nvPr/>
        </p:nvSpPr>
        <p:spPr>
          <a:xfrm>
            <a:off x="5737028" y="4189586"/>
            <a:ext cx="1355252" cy="1200329"/>
          </a:xfrm>
          <a:prstGeom prst="rect">
            <a:avLst/>
          </a:prstGeom>
          <a:noFill/>
        </p:spPr>
        <p:txBody>
          <a:bodyPr wrap="square" rtlCol="0">
            <a:spAutoFit/>
          </a:bodyPr>
          <a:lstStyle/>
          <a:p>
            <a:r>
              <a:rPr lang="es-CO" b="1" dirty="0" smtClean="0">
                <a:solidFill>
                  <a:srgbClr val="CC6600"/>
                </a:solidFill>
              </a:rPr>
              <a:t>Indonesia</a:t>
            </a:r>
            <a:r>
              <a:rPr lang="es-CO" b="1" dirty="0">
                <a:solidFill>
                  <a:srgbClr val="CC6600"/>
                </a:solidFill>
              </a:rPr>
              <a:t>: E3, </a:t>
            </a:r>
            <a:r>
              <a:rPr lang="es-CO" b="1" dirty="0" smtClean="0">
                <a:solidFill>
                  <a:srgbClr val="CC6600"/>
                </a:solidFill>
              </a:rPr>
              <a:t>B2,5 </a:t>
            </a:r>
            <a:r>
              <a:rPr lang="es-CO" sz="1200" b="1" dirty="0" smtClean="0">
                <a:solidFill>
                  <a:srgbClr val="CC6600"/>
                </a:solidFill>
              </a:rPr>
              <a:t>Futuro</a:t>
            </a:r>
            <a:r>
              <a:rPr lang="es-CO" sz="1200" b="1" dirty="0">
                <a:solidFill>
                  <a:srgbClr val="CC6600"/>
                </a:solidFill>
              </a:rPr>
              <a:t>: E20, B5 (2015</a:t>
            </a:r>
            <a:r>
              <a:rPr lang="es-CO" sz="1200" b="1" dirty="0" smtClean="0">
                <a:solidFill>
                  <a:srgbClr val="CC6600"/>
                </a:solidFill>
              </a:rPr>
              <a:t>) E20, B20 (2017); </a:t>
            </a:r>
            <a:endParaRPr lang="es-CO" sz="1200" b="1" dirty="0">
              <a:solidFill>
                <a:srgbClr val="CC6600"/>
              </a:solidFill>
            </a:endParaRPr>
          </a:p>
        </p:txBody>
      </p:sp>
      <p:sp>
        <p:nvSpPr>
          <p:cNvPr id="31" name="30 CuadroTexto"/>
          <p:cNvSpPr txBox="1"/>
          <p:nvPr/>
        </p:nvSpPr>
        <p:spPr>
          <a:xfrm>
            <a:off x="5691714" y="5574861"/>
            <a:ext cx="2016224" cy="553998"/>
          </a:xfrm>
          <a:prstGeom prst="rect">
            <a:avLst/>
          </a:prstGeom>
          <a:noFill/>
        </p:spPr>
        <p:txBody>
          <a:bodyPr wrap="square" rtlCol="0">
            <a:spAutoFit/>
          </a:bodyPr>
          <a:lstStyle/>
          <a:p>
            <a:r>
              <a:rPr lang="es-CO" b="1" dirty="0" smtClean="0">
                <a:solidFill>
                  <a:srgbClr val="CC6600"/>
                </a:solidFill>
              </a:rPr>
              <a:t>Australia: E4</a:t>
            </a:r>
            <a:r>
              <a:rPr lang="es-CO" b="1" dirty="0">
                <a:solidFill>
                  <a:srgbClr val="CC6600"/>
                </a:solidFill>
              </a:rPr>
              <a:t>, </a:t>
            </a:r>
            <a:r>
              <a:rPr lang="es-CO" b="1" dirty="0" smtClean="0">
                <a:solidFill>
                  <a:srgbClr val="CC6600"/>
                </a:solidFill>
              </a:rPr>
              <a:t>B2 </a:t>
            </a:r>
            <a:r>
              <a:rPr lang="es-CO" sz="1200" b="1" dirty="0" smtClean="0">
                <a:solidFill>
                  <a:srgbClr val="CC6600"/>
                </a:solidFill>
              </a:rPr>
              <a:t>Futuro E6  B20</a:t>
            </a:r>
            <a:endParaRPr lang="es-CO" sz="1200" b="1" dirty="0">
              <a:solidFill>
                <a:srgbClr val="CC6600"/>
              </a:solidFill>
            </a:endParaRPr>
          </a:p>
        </p:txBody>
      </p:sp>
      <p:sp>
        <p:nvSpPr>
          <p:cNvPr id="32" name="31 CuadroTexto"/>
          <p:cNvSpPr txBox="1"/>
          <p:nvPr/>
        </p:nvSpPr>
        <p:spPr>
          <a:xfrm>
            <a:off x="3570422" y="419306"/>
            <a:ext cx="2762295" cy="923330"/>
          </a:xfrm>
          <a:prstGeom prst="rect">
            <a:avLst/>
          </a:prstGeom>
          <a:noFill/>
        </p:spPr>
        <p:txBody>
          <a:bodyPr wrap="none" rtlCol="0">
            <a:spAutoFit/>
          </a:bodyPr>
          <a:lstStyle/>
          <a:p>
            <a:r>
              <a:rPr lang="es-CO" b="1" dirty="0" smtClean="0">
                <a:solidFill>
                  <a:srgbClr val="CC6600"/>
                </a:solidFill>
              </a:rPr>
              <a:t>Unión Europea: </a:t>
            </a:r>
          </a:p>
          <a:p>
            <a:r>
              <a:rPr lang="es-CO" b="1" dirty="0" smtClean="0">
                <a:solidFill>
                  <a:srgbClr val="CC6600"/>
                </a:solidFill>
              </a:rPr>
              <a:t>10</a:t>
            </a:r>
            <a:r>
              <a:rPr lang="es-CO" b="1" dirty="0">
                <a:solidFill>
                  <a:srgbClr val="CC6600"/>
                </a:solidFill>
              </a:rPr>
              <a:t>% </a:t>
            </a:r>
            <a:r>
              <a:rPr lang="es-CO" b="1" dirty="0" smtClean="0">
                <a:solidFill>
                  <a:srgbClr val="CC6600"/>
                </a:solidFill>
              </a:rPr>
              <a:t> del transporte </a:t>
            </a:r>
          </a:p>
          <a:p>
            <a:r>
              <a:rPr lang="es-CO" b="1" dirty="0" smtClean="0">
                <a:solidFill>
                  <a:srgbClr val="CC6600"/>
                </a:solidFill>
              </a:rPr>
              <a:t>(biodiesel %en energía)</a:t>
            </a:r>
            <a:endParaRPr lang="es-CO" b="1" dirty="0">
              <a:solidFill>
                <a:srgbClr val="CC6600"/>
              </a:solidFill>
            </a:endParaRPr>
          </a:p>
        </p:txBody>
      </p:sp>
      <p:sp>
        <p:nvSpPr>
          <p:cNvPr id="33" name="32 CuadroTexto"/>
          <p:cNvSpPr txBox="1"/>
          <p:nvPr/>
        </p:nvSpPr>
        <p:spPr>
          <a:xfrm>
            <a:off x="168014" y="945594"/>
            <a:ext cx="2141400" cy="646331"/>
          </a:xfrm>
          <a:prstGeom prst="rect">
            <a:avLst/>
          </a:prstGeom>
          <a:noFill/>
        </p:spPr>
        <p:txBody>
          <a:bodyPr wrap="square" rtlCol="0">
            <a:spAutoFit/>
          </a:bodyPr>
          <a:lstStyle/>
          <a:p>
            <a:r>
              <a:rPr lang="es-CO" b="1" dirty="0" smtClean="0">
                <a:solidFill>
                  <a:srgbClr val="CC6600"/>
                </a:solidFill>
              </a:rPr>
              <a:t>Estados Unidos: 48 </a:t>
            </a:r>
            <a:r>
              <a:rPr lang="es-CO" b="1" dirty="0">
                <a:solidFill>
                  <a:srgbClr val="CC6600"/>
                </a:solidFill>
              </a:rPr>
              <a:t>mil  millones </a:t>
            </a:r>
          </a:p>
        </p:txBody>
      </p:sp>
      <p:cxnSp>
        <p:nvCxnSpPr>
          <p:cNvPr id="35" name="34 Conector recto de flecha"/>
          <p:cNvCxnSpPr/>
          <p:nvPr/>
        </p:nvCxnSpPr>
        <p:spPr>
          <a:xfrm>
            <a:off x="1238714" y="1527303"/>
            <a:ext cx="0" cy="108877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a:stCxn id="19" idx="2"/>
          </p:cNvCxnSpPr>
          <p:nvPr/>
        </p:nvCxnSpPr>
        <p:spPr>
          <a:xfrm>
            <a:off x="2030885" y="880972"/>
            <a:ext cx="0" cy="103586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629817" y="3690568"/>
            <a:ext cx="1039204" cy="9847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23728" y="3282253"/>
            <a:ext cx="109680" cy="22671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21" idx="2"/>
          </p:cNvCxnSpPr>
          <p:nvPr/>
        </p:nvCxnSpPr>
        <p:spPr>
          <a:xfrm flipV="1">
            <a:off x="917849" y="4033008"/>
            <a:ext cx="1113036" cy="53360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V="1">
            <a:off x="1709937" y="4797152"/>
            <a:ext cx="599477" cy="17726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V="1">
            <a:off x="1709937" y="5367699"/>
            <a:ext cx="468631" cy="18466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flipH="1">
            <a:off x="6876648" y="1453426"/>
            <a:ext cx="901843" cy="131381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H="1">
            <a:off x="6300192" y="3395611"/>
            <a:ext cx="1478299"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flipV="1">
            <a:off x="6699826" y="5085184"/>
            <a:ext cx="1108067" cy="46718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2699792" y="4453211"/>
            <a:ext cx="422176" cy="19804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27" idx="1"/>
          </p:cNvCxnSpPr>
          <p:nvPr/>
        </p:nvCxnSpPr>
        <p:spPr>
          <a:xfrm flipH="1">
            <a:off x="2309414" y="5552366"/>
            <a:ext cx="678410" cy="1124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a:stCxn id="30" idx="3"/>
          </p:cNvCxnSpPr>
          <p:nvPr/>
        </p:nvCxnSpPr>
        <p:spPr>
          <a:xfrm flipV="1">
            <a:off x="7092280" y="4640517"/>
            <a:ext cx="432048" cy="14923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32" idx="2"/>
          </p:cNvCxnSpPr>
          <p:nvPr/>
        </p:nvCxnSpPr>
        <p:spPr>
          <a:xfrm flipH="1">
            <a:off x="4644012" y="1342636"/>
            <a:ext cx="307558" cy="86222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74" name="73 Título"/>
          <p:cNvSpPr>
            <a:spLocks noGrp="1"/>
          </p:cNvSpPr>
          <p:nvPr>
            <p:ph type="title"/>
          </p:nvPr>
        </p:nvSpPr>
        <p:spPr>
          <a:xfrm>
            <a:off x="5580112" y="116632"/>
            <a:ext cx="3816424" cy="562074"/>
          </a:xfrm>
        </p:spPr>
        <p:txBody>
          <a:bodyPr/>
          <a:lstStyle/>
          <a:p>
            <a:r>
              <a:rPr lang="es-CO" dirty="0"/>
              <a:t>El </a:t>
            </a:r>
            <a:r>
              <a:rPr lang="es-CO" dirty="0" smtClean="0"/>
              <a:t>mundo hoy</a:t>
            </a:r>
            <a:endParaRPr lang="es-CO" dirty="0"/>
          </a:p>
        </p:txBody>
      </p:sp>
    </p:spTree>
    <p:extLst>
      <p:ext uri="{BB962C8B-B14F-4D97-AF65-F5344CB8AC3E}">
        <p14:creationId xmlns:p14="http://schemas.microsoft.com/office/powerpoint/2010/main" val="29213577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righ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right)">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right)">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up)">
                                      <p:cBhvr>
                                        <p:cTn id="92" dur="500"/>
                                        <p:tgtEl>
                                          <p:spTgt spid="6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up)">
                                      <p:cBhvr>
                                        <p:cTn id="101" dur="5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nodeType="click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right)">
                                      <p:cBhvr>
                                        <p:cTn id="110" dur="500"/>
                                        <p:tgtEl>
                                          <p:spTgt spid="51"/>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wipe(left)">
                                      <p:cBhvr>
                                        <p:cTn id="119" dur="500"/>
                                        <p:tgtEl>
                                          <p:spTgt spid="62"/>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wipe(right)">
                                      <p:cBhvr>
                                        <p:cTn id="1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p:bldP spid="25" grpId="0"/>
      <p:bldP spid="26" grpId="0"/>
      <p:bldP spid="27" grpId="0"/>
      <p:bldP spid="28" grpId="0"/>
      <p:bldP spid="29"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601663" y="1233488"/>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15000"/>
              </a:spcBef>
            </a:pPr>
            <a:endParaRPr lang="en-US" sz="2800">
              <a:solidFill>
                <a:srgbClr val="CCFFCC"/>
              </a:solidFill>
              <a:latin typeface="Calibri" pitchFamily="34" charset="0"/>
            </a:endParaRPr>
          </a:p>
        </p:txBody>
      </p:sp>
      <p:sp>
        <p:nvSpPr>
          <p:cNvPr id="26627" name="Text Box 5"/>
          <p:cNvSpPr txBox="1">
            <a:spLocks noChangeArrowheads="1"/>
          </p:cNvSpPr>
          <p:nvPr/>
        </p:nvSpPr>
        <p:spPr bwMode="auto">
          <a:xfrm>
            <a:off x="297656" y="1165165"/>
            <a:ext cx="8548688" cy="400110"/>
          </a:xfrm>
          <a:prstGeom prst="rect">
            <a:avLst/>
          </a:prstGeom>
          <a:noFill/>
          <a:ln w="9525">
            <a:noFill/>
            <a:miter lim="800000"/>
            <a:headEnd/>
            <a:tailEnd/>
          </a:ln>
        </p:spPr>
        <p:txBody>
          <a:bodyPr>
            <a:spAutoFit/>
          </a:bodyPr>
          <a:lstStyle/>
          <a:p>
            <a:pPr algn="ctr">
              <a:spcBef>
                <a:spcPct val="50000"/>
              </a:spcBef>
              <a:defRPr/>
            </a:pPr>
            <a:r>
              <a:rPr lang="es-CO" sz="2000" i="1" dirty="0" smtClean="0">
                <a:cs typeface="Arial" pitchFamily="34" charset="0"/>
              </a:rPr>
              <a:t>USA </a:t>
            </a:r>
            <a:r>
              <a:rPr lang="es-CO" sz="2000" i="1" dirty="0">
                <a:cs typeface="Arial" pitchFamily="34" charset="0"/>
              </a:rPr>
              <a:t>y Brasil producen 85-90% del etanol del mundo</a:t>
            </a:r>
            <a:endParaRPr lang="es-CO" sz="2400" b="1" i="1" dirty="0">
              <a:cs typeface="Arial" pitchFamily="34" charset="0"/>
            </a:endParaRPr>
          </a:p>
        </p:txBody>
      </p:sp>
      <p:pic>
        <p:nvPicPr>
          <p:cNvPr id="25604" name="Picture 5" descr="Biofuel Production_2010 (FAS FOLicht pre-2012 basel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199"/>
            <a:ext cx="9144000" cy="493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20"/>
          <p:cNvSpPr txBox="1">
            <a:spLocks noChangeArrowheads="1"/>
          </p:cNvSpPr>
          <p:nvPr/>
        </p:nvSpPr>
        <p:spPr bwMode="auto">
          <a:xfrm>
            <a:off x="1657350" y="6539557"/>
            <a:ext cx="6572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50" b="1" i="1" dirty="0"/>
              <a:t>Fuentes:</a:t>
            </a:r>
            <a:r>
              <a:rPr lang="en-US" sz="1050" i="1" dirty="0"/>
              <a:t> FAS/USDA 2011 Annual Biofuel Reports &amp; FO </a:t>
            </a:r>
            <a:r>
              <a:rPr lang="en-US" sz="1050" i="1" dirty="0" err="1"/>
              <a:t>Licht</a:t>
            </a:r>
            <a:r>
              <a:rPr lang="en-US" sz="1050" i="1" dirty="0"/>
              <a:t>/</a:t>
            </a:r>
            <a:r>
              <a:rPr lang="en-US" sz="1050" i="1" dirty="0" err="1"/>
              <a:t>AgraInforma</a:t>
            </a:r>
            <a:r>
              <a:rPr lang="en-US" sz="1050" i="1" dirty="0"/>
              <a:t> Ltd.</a:t>
            </a:r>
          </a:p>
        </p:txBody>
      </p:sp>
      <p:pic>
        <p:nvPicPr>
          <p:cNvPr id="25606" name="Picture 7" descr="fas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861050"/>
            <a:ext cx="914400" cy="996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CO" sz="2800" dirty="0"/>
              <a:t>La producción de biocombustibles está dominada por 3 países</a:t>
            </a:r>
            <a:br>
              <a:rPr lang="es-CO" sz="2800" dirty="0"/>
            </a:br>
            <a:endParaRPr lang="es-CO" sz="2800" dirty="0"/>
          </a:p>
        </p:txBody>
      </p:sp>
    </p:spTree>
    <p:extLst>
      <p:ext uri="{BB962C8B-B14F-4D97-AF65-F5344CB8AC3E}">
        <p14:creationId xmlns:p14="http://schemas.microsoft.com/office/powerpoint/2010/main" val="3109005898"/>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5616" y="968737"/>
            <a:ext cx="6624736" cy="507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755576" y="-27384"/>
            <a:ext cx="7920879" cy="850900"/>
          </a:xfrm>
        </p:spPr>
        <p:txBody>
          <a:bodyPr/>
          <a:lstStyle/>
          <a:p>
            <a:r>
              <a:rPr lang="es-CO" sz="2800" dirty="0" smtClean="0"/>
              <a:t>Producción de biodiesel por país (2013)</a:t>
            </a:r>
            <a:endParaRPr lang="es-CO" sz="2800" dirty="0"/>
          </a:p>
        </p:txBody>
      </p:sp>
      <p:sp>
        <p:nvSpPr>
          <p:cNvPr id="4" name="3 Elipse"/>
          <p:cNvSpPr/>
          <p:nvPr/>
        </p:nvSpPr>
        <p:spPr>
          <a:xfrm>
            <a:off x="1835696" y="1340768"/>
            <a:ext cx="13681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 name="4 Conector recto de flecha"/>
          <p:cNvCxnSpPr/>
          <p:nvPr/>
        </p:nvCxnSpPr>
        <p:spPr>
          <a:xfrm flipH="1">
            <a:off x="5364088" y="5589240"/>
            <a:ext cx="5040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084168" y="1196752"/>
            <a:ext cx="16561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774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601663" y="1233488"/>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15000"/>
              </a:spcBef>
            </a:pPr>
            <a:endParaRPr lang="en-US" sz="2800">
              <a:solidFill>
                <a:srgbClr val="CCFFCC"/>
              </a:solidFill>
              <a:latin typeface="Calibri" pitchFamily="34" charset="0"/>
            </a:endParaRPr>
          </a:p>
        </p:txBody>
      </p:sp>
      <p:sp>
        <p:nvSpPr>
          <p:cNvPr id="27651" name="Text Box 5"/>
          <p:cNvSpPr txBox="1">
            <a:spLocks noChangeArrowheads="1"/>
          </p:cNvSpPr>
          <p:nvPr/>
        </p:nvSpPr>
        <p:spPr bwMode="auto">
          <a:xfrm>
            <a:off x="0" y="467961"/>
            <a:ext cx="9144000" cy="584775"/>
          </a:xfrm>
          <a:prstGeom prst="rect">
            <a:avLst/>
          </a:prstGeom>
          <a:noFill/>
          <a:ln w="9525">
            <a:noFill/>
            <a:miter lim="800000"/>
            <a:headEnd/>
            <a:tailEnd/>
          </a:ln>
        </p:spPr>
        <p:txBody>
          <a:bodyPr>
            <a:spAutoFit/>
          </a:bodyPr>
          <a:lstStyle/>
          <a:p>
            <a:pPr algn="ctr">
              <a:spcBef>
                <a:spcPct val="50000"/>
              </a:spcBef>
              <a:defRPr/>
            </a:pPr>
            <a:r>
              <a:rPr lang="es-CO" sz="3200" b="1" dirty="0" smtClean="0">
                <a:solidFill>
                  <a:srgbClr val="C00000"/>
                </a:solidFill>
                <a:cs typeface="Arial" pitchFamily="34" charset="0"/>
              </a:rPr>
              <a:t>     </a:t>
            </a:r>
            <a:endParaRPr lang="es-CO" sz="3200" b="1" dirty="0">
              <a:solidFill>
                <a:srgbClr val="FFFF00"/>
              </a:solidFill>
              <a:cs typeface="Arial" pitchFamily="34" charset="0"/>
            </a:endParaRPr>
          </a:p>
        </p:txBody>
      </p:sp>
      <p:sp>
        <p:nvSpPr>
          <p:cNvPr id="26628" name="Rectangle 5"/>
          <p:cNvSpPr>
            <a:spLocks noChangeArrowheads="1"/>
          </p:cNvSpPr>
          <p:nvPr/>
        </p:nvSpPr>
        <p:spPr bwMode="auto">
          <a:xfrm>
            <a:off x="609600" y="1524000"/>
            <a:ext cx="78200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15000"/>
              </a:spcBef>
            </a:pPr>
            <a:endParaRPr lang="en-US" sz="2800">
              <a:solidFill>
                <a:srgbClr val="CCFFCC"/>
              </a:solidFill>
              <a:latin typeface="Calibri" pitchFamily="34" charset="0"/>
            </a:endParaRPr>
          </a:p>
        </p:txBody>
      </p:sp>
      <p:sp>
        <p:nvSpPr>
          <p:cNvPr id="26629" name="Rectangle 7"/>
          <p:cNvSpPr>
            <a:spLocks noChangeArrowheads="1"/>
          </p:cNvSpPr>
          <p:nvPr/>
        </p:nvSpPr>
        <p:spPr bwMode="auto">
          <a:xfrm>
            <a:off x="669925" y="2025650"/>
            <a:ext cx="78200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15000"/>
              </a:spcBef>
            </a:pPr>
            <a:endParaRPr lang="en-US">
              <a:solidFill>
                <a:schemeClr val="bg1"/>
              </a:solidFill>
              <a:latin typeface="Calibri" pitchFamily="34" charset="0"/>
            </a:endParaRPr>
          </a:p>
        </p:txBody>
      </p:sp>
      <p:sp>
        <p:nvSpPr>
          <p:cNvPr id="26630" name="Rectangle 9"/>
          <p:cNvSpPr>
            <a:spLocks noChangeArrowheads="1"/>
          </p:cNvSpPr>
          <p:nvPr/>
        </p:nvSpPr>
        <p:spPr bwMode="auto">
          <a:xfrm>
            <a:off x="434975" y="4906963"/>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15000"/>
              </a:spcBef>
            </a:pPr>
            <a:endParaRPr lang="en-US" sz="2000" i="1">
              <a:solidFill>
                <a:schemeClr val="bg1"/>
              </a:solidFill>
              <a:latin typeface="Calibri" pitchFamily="34" charset="0"/>
            </a:endParaRPr>
          </a:p>
        </p:txBody>
      </p:sp>
      <p:sp>
        <p:nvSpPr>
          <p:cNvPr id="26631" name="Text Box 20"/>
          <p:cNvSpPr txBox="1">
            <a:spLocks noChangeArrowheads="1"/>
          </p:cNvSpPr>
          <p:nvPr/>
        </p:nvSpPr>
        <p:spPr bwMode="auto">
          <a:xfrm>
            <a:off x="1657350" y="6593746"/>
            <a:ext cx="6572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50" b="1" i="1" dirty="0"/>
              <a:t>Fuentes: </a:t>
            </a:r>
            <a:r>
              <a:rPr lang="en-US" sz="1050" i="1" dirty="0"/>
              <a:t>FAS/USDA 2011 Annual Biofuel Reports &amp; FO </a:t>
            </a:r>
            <a:r>
              <a:rPr lang="en-US" sz="1050" i="1" dirty="0" err="1"/>
              <a:t>Licht</a:t>
            </a:r>
            <a:r>
              <a:rPr lang="en-US" sz="1050" i="1" dirty="0"/>
              <a:t>/</a:t>
            </a:r>
            <a:r>
              <a:rPr lang="en-US" sz="1050" i="1" dirty="0" err="1"/>
              <a:t>AgraInforma</a:t>
            </a:r>
            <a:r>
              <a:rPr lang="en-US" sz="1050" i="1" dirty="0"/>
              <a:t> Ltd.</a:t>
            </a:r>
          </a:p>
        </p:txBody>
      </p:sp>
      <p:pic>
        <p:nvPicPr>
          <p:cNvPr id="26632" name="Picture 12" descr="Biofuel Production_2010 (FAS FOLicht pre-2012 basel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9"/>
            <a:ext cx="9144000" cy="52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3" name="Straight Arrow Connector 16"/>
          <p:cNvCxnSpPr>
            <a:cxnSpLocks noChangeShapeType="1"/>
          </p:cNvCxnSpPr>
          <p:nvPr/>
        </p:nvCxnSpPr>
        <p:spPr bwMode="auto">
          <a:xfrm flipV="1">
            <a:off x="2686050" y="2497138"/>
            <a:ext cx="1682750" cy="407987"/>
          </a:xfrm>
          <a:prstGeom prst="straightConnector1">
            <a:avLst/>
          </a:prstGeom>
          <a:noFill/>
          <a:ln w="44450" algn="ctr">
            <a:solidFill>
              <a:srgbClr val="CC6600"/>
            </a:solidFill>
            <a:round/>
            <a:headEnd/>
            <a:tailEnd type="triangle" w="med" len="lg"/>
          </a:ln>
          <a:extLst>
            <a:ext uri="{909E8E84-426E-40DD-AFC4-6F175D3DCCD1}">
              <a14:hiddenFill xmlns:a14="http://schemas.microsoft.com/office/drawing/2010/main">
                <a:noFill/>
              </a14:hiddenFill>
            </a:ext>
          </a:extLst>
        </p:spPr>
      </p:cxnSp>
      <p:cxnSp>
        <p:nvCxnSpPr>
          <p:cNvPr id="26634" name="Straight Arrow Connector 14"/>
          <p:cNvCxnSpPr>
            <a:cxnSpLocks noChangeShapeType="1"/>
          </p:cNvCxnSpPr>
          <p:nvPr/>
        </p:nvCxnSpPr>
        <p:spPr bwMode="auto">
          <a:xfrm rot="5400000">
            <a:off x="2222501" y="2627312"/>
            <a:ext cx="266700" cy="3175"/>
          </a:xfrm>
          <a:prstGeom prst="straightConnector1">
            <a:avLst/>
          </a:prstGeom>
          <a:noFill/>
          <a:ln w="73025" algn="ctr">
            <a:solidFill>
              <a:srgbClr val="FFC000"/>
            </a:solidFill>
            <a:round/>
            <a:headEnd type="triangle" w="sm" len="sm"/>
            <a:tailEnd/>
          </a:ln>
          <a:extLst>
            <a:ext uri="{909E8E84-426E-40DD-AFC4-6F175D3DCCD1}">
              <a14:hiddenFill xmlns:a14="http://schemas.microsoft.com/office/drawing/2010/main">
                <a:noFill/>
              </a14:hiddenFill>
            </a:ext>
          </a:extLst>
        </p:spPr>
      </p:cxnSp>
      <p:cxnSp>
        <p:nvCxnSpPr>
          <p:cNvPr id="26635" name="Straight Arrow Connector 17"/>
          <p:cNvCxnSpPr>
            <a:cxnSpLocks noChangeShapeType="1"/>
          </p:cNvCxnSpPr>
          <p:nvPr/>
        </p:nvCxnSpPr>
        <p:spPr bwMode="auto">
          <a:xfrm flipV="1">
            <a:off x="2741613" y="2600325"/>
            <a:ext cx="1609725" cy="390525"/>
          </a:xfrm>
          <a:prstGeom prst="straightConnector1">
            <a:avLst/>
          </a:prstGeom>
          <a:noFill/>
          <a:ln w="73025" algn="ctr">
            <a:solidFill>
              <a:srgbClr val="FFCC00"/>
            </a:solidFill>
            <a:round/>
            <a:headEnd/>
            <a:tailEnd type="triangle" w="med" len="lg"/>
          </a:ln>
          <a:extLst>
            <a:ext uri="{909E8E84-426E-40DD-AFC4-6F175D3DCCD1}">
              <a14:hiddenFill xmlns:a14="http://schemas.microsoft.com/office/drawing/2010/main">
                <a:noFill/>
              </a14:hiddenFill>
            </a:ext>
          </a:extLst>
        </p:spPr>
      </p:cxnSp>
      <p:sp>
        <p:nvSpPr>
          <p:cNvPr id="26636" name="Freeform 16"/>
          <p:cNvSpPr>
            <a:spLocks/>
          </p:cNvSpPr>
          <p:nvPr/>
        </p:nvSpPr>
        <p:spPr bwMode="auto">
          <a:xfrm>
            <a:off x="2466975" y="2586038"/>
            <a:ext cx="1504950" cy="214312"/>
          </a:xfrm>
          <a:custGeom>
            <a:avLst/>
            <a:gdLst>
              <a:gd name="T0" fmla="*/ 0 w 1504950"/>
              <a:gd name="T1" fmla="*/ 214312 h 214312"/>
              <a:gd name="T2" fmla="*/ 238125 w 1504950"/>
              <a:gd name="T3" fmla="*/ 14287 h 214312"/>
              <a:gd name="T4" fmla="*/ 809625 w 1504950"/>
              <a:gd name="T5" fmla="*/ 128587 h 214312"/>
              <a:gd name="T6" fmla="*/ 1504950 w 1504950"/>
              <a:gd name="T7" fmla="*/ 4762 h 214312"/>
              <a:gd name="T8" fmla="*/ 1504950 w 1504950"/>
              <a:gd name="T9" fmla="*/ 4762 h 214312"/>
              <a:gd name="T10" fmla="*/ 0 60000 65536"/>
              <a:gd name="T11" fmla="*/ 0 60000 65536"/>
              <a:gd name="T12" fmla="*/ 0 60000 65536"/>
              <a:gd name="T13" fmla="*/ 0 60000 65536"/>
              <a:gd name="T14" fmla="*/ 0 60000 65536"/>
              <a:gd name="T15" fmla="*/ 0 w 1504950"/>
              <a:gd name="T16" fmla="*/ 0 h 214312"/>
              <a:gd name="T17" fmla="*/ 1504950 w 1504950"/>
              <a:gd name="T18" fmla="*/ 214312 h 214312"/>
            </a:gdLst>
            <a:ahLst/>
            <a:cxnLst>
              <a:cxn ang="T10">
                <a:pos x="T0" y="T1"/>
              </a:cxn>
              <a:cxn ang="T11">
                <a:pos x="T2" y="T3"/>
              </a:cxn>
              <a:cxn ang="T12">
                <a:pos x="T4" y="T5"/>
              </a:cxn>
              <a:cxn ang="T13">
                <a:pos x="T6" y="T7"/>
              </a:cxn>
              <a:cxn ang="T14">
                <a:pos x="T8" y="T9"/>
              </a:cxn>
            </a:cxnLst>
            <a:rect l="T15" t="T16" r="T17" b="T18"/>
            <a:pathLst>
              <a:path w="1504950" h="214312">
                <a:moveTo>
                  <a:pt x="0" y="214312"/>
                </a:moveTo>
                <a:cubicBezTo>
                  <a:pt x="51594" y="121443"/>
                  <a:pt x="103188" y="28574"/>
                  <a:pt x="238125" y="14287"/>
                </a:cubicBezTo>
                <a:cubicBezTo>
                  <a:pt x="373062" y="0"/>
                  <a:pt x="598488" y="130175"/>
                  <a:pt x="809625" y="128587"/>
                </a:cubicBezTo>
                <a:cubicBezTo>
                  <a:pt x="1020763" y="127000"/>
                  <a:pt x="1504950" y="4762"/>
                  <a:pt x="1504950" y="4762"/>
                </a:cubicBezTo>
              </a:path>
            </a:pathLst>
          </a:custGeom>
          <a:noFill/>
          <a:ln w="15875" algn="ctr">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37" name="Freeform 17"/>
          <p:cNvSpPr>
            <a:spLocks/>
          </p:cNvSpPr>
          <p:nvPr/>
        </p:nvSpPr>
        <p:spPr bwMode="auto">
          <a:xfrm>
            <a:off x="3945309" y="2740819"/>
            <a:ext cx="3249613" cy="2255838"/>
          </a:xfrm>
          <a:custGeom>
            <a:avLst/>
            <a:gdLst>
              <a:gd name="T0" fmla="*/ 52092 w 3889375"/>
              <a:gd name="T1" fmla="*/ 48432 h 2590800"/>
              <a:gd name="T2" fmla="*/ 37166 w 3889375"/>
              <a:gd name="T3" fmla="*/ 46280 h 2590800"/>
              <a:gd name="T4" fmla="*/ 31297 w 3889375"/>
              <a:gd name="T5" fmla="*/ 80720 h 2590800"/>
              <a:gd name="T6" fmla="*/ 17137 w 3889375"/>
              <a:gd name="T7" fmla="*/ 90049 h 2590800"/>
              <a:gd name="T8" fmla="*/ 1445 w 3889375"/>
              <a:gd name="T9" fmla="*/ 35517 h 2590800"/>
              <a:gd name="T10" fmla="*/ 8462 w 3889375"/>
              <a:gd name="T11" fmla="*/ 0 h 2590800"/>
              <a:gd name="T12" fmla="*/ 0 60000 65536"/>
              <a:gd name="T13" fmla="*/ 0 60000 65536"/>
              <a:gd name="T14" fmla="*/ 0 60000 65536"/>
              <a:gd name="T15" fmla="*/ 0 60000 65536"/>
              <a:gd name="T16" fmla="*/ 0 60000 65536"/>
              <a:gd name="T17" fmla="*/ 0 60000 65536"/>
              <a:gd name="T18" fmla="*/ 0 w 3889375"/>
              <a:gd name="T19" fmla="*/ 0 h 2590800"/>
              <a:gd name="T20" fmla="*/ 3889375 w 3889375"/>
              <a:gd name="T21" fmla="*/ 2590800 h 2590800"/>
            </a:gdLst>
            <a:ahLst/>
            <a:cxnLst>
              <a:cxn ang="T12">
                <a:pos x="T0" y="T1"/>
              </a:cxn>
              <a:cxn ang="T13">
                <a:pos x="T2" y="T3"/>
              </a:cxn>
              <a:cxn ang="T14">
                <a:pos x="T4" y="T5"/>
              </a:cxn>
              <a:cxn ang="T15">
                <a:pos x="T6" y="T7"/>
              </a:cxn>
              <a:cxn ang="T16">
                <a:pos x="T8" y="T9"/>
              </a:cxn>
              <a:cxn ang="T17">
                <a:pos x="T10" y="T11"/>
              </a:cxn>
            </a:cxnLst>
            <a:rect l="T18" t="T19" r="T20" b="T21"/>
            <a:pathLst>
              <a:path w="3889375" h="2590800">
                <a:moveTo>
                  <a:pt x="3889375" y="1285875"/>
                </a:moveTo>
                <a:cubicBezTo>
                  <a:pt x="3461543" y="1185862"/>
                  <a:pt x="3033712" y="1085850"/>
                  <a:pt x="2774950" y="1228725"/>
                </a:cubicBezTo>
                <a:cubicBezTo>
                  <a:pt x="2516188" y="1371600"/>
                  <a:pt x="2586038" y="1949450"/>
                  <a:pt x="2336800" y="2143125"/>
                </a:cubicBezTo>
                <a:cubicBezTo>
                  <a:pt x="2087563" y="2336800"/>
                  <a:pt x="1651000" y="2590800"/>
                  <a:pt x="1279525" y="2390775"/>
                </a:cubicBezTo>
                <a:cubicBezTo>
                  <a:pt x="908050" y="2190750"/>
                  <a:pt x="215900" y="1341438"/>
                  <a:pt x="107950" y="942975"/>
                </a:cubicBezTo>
                <a:cubicBezTo>
                  <a:pt x="0" y="544513"/>
                  <a:pt x="631825" y="0"/>
                  <a:pt x="631825" y="0"/>
                </a:cubicBezTo>
              </a:path>
            </a:pathLst>
          </a:custGeom>
          <a:noFill/>
          <a:ln w="98425" algn="ctr">
            <a:solidFill>
              <a:srgbClr val="CC66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r>
              <a:rPr lang="en-US">
                <a:latin typeface="Calibri" pitchFamily="34" charset="0"/>
              </a:rPr>
              <a:t>  </a:t>
            </a:r>
          </a:p>
        </p:txBody>
      </p:sp>
      <p:sp>
        <p:nvSpPr>
          <p:cNvPr id="26638" name="Freeform 18"/>
          <p:cNvSpPr>
            <a:spLocks/>
          </p:cNvSpPr>
          <p:nvPr/>
        </p:nvSpPr>
        <p:spPr bwMode="auto">
          <a:xfrm>
            <a:off x="6710363" y="3790950"/>
            <a:ext cx="485775" cy="77788"/>
          </a:xfrm>
          <a:custGeom>
            <a:avLst/>
            <a:gdLst>
              <a:gd name="T0" fmla="*/ 485775 w 485775"/>
              <a:gd name="T1" fmla="*/ 0 h 77788"/>
              <a:gd name="T2" fmla="*/ 342900 w 485775"/>
              <a:gd name="T3" fmla="*/ 66675 h 77788"/>
              <a:gd name="T4" fmla="*/ 142875 w 485775"/>
              <a:gd name="T5" fmla="*/ 66675 h 77788"/>
              <a:gd name="T6" fmla="*/ 0 w 485775"/>
              <a:gd name="T7" fmla="*/ 47625 h 77788"/>
              <a:gd name="T8" fmla="*/ 0 60000 65536"/>
              <a:gd name="T9" fmla="*/ 0 60000 65536"/>
              <a:gd name="T10" fmla="*/ 0 60000 65536"/>
              <a:gd name="T11" fmla="*/ 0 60000 65536"/>
              <a:gd name="T12" fmla="*/ 0 w 485775"/>
              <a:gd name="T13" fmla="*/ 0 h 77788"/>
              <a:gd name="T14" fmla="*/ 485775 w 485775"/>
              <a:gd name="T15" fmla="*/ 77788 h 77788"/>
            </a:gdLst>
            <a:ahLst/>
            <a:cxnLst>
              <a:cxn ang="T8">
                <a:pos x="T0" y="T1"/>
              </a:cxn>
              <a:cxn ang="T9">
                <a:pos x="T2" y="T3"/>
              </a:cxn>
              <a:cxn ang="T10">
                <a:pos x="T4" y="T5"/>
              </a:cxn>
              <a:cxn ang="T11">
                <a:pos x="T6" y="T7"/>
              </a:cxn>
            </a:cxnLst>
            <a:rect l="T12" t="T13" r="T14" b="T15"/>
            <a:pathLst>
              <a:path w="485775" h="77788">
                <a:moveTo>
                  <a:pt x="485775" y="0"/>
                </a:moveTo>
                <a:cubicBezTo>
                  <a:pt x="442912" y="27781"/>
                  <a:pt x="400050" y="55563"/>
                  <a:pt x="342900" y="66675"/>
                </a:cubicBezTo>
                <a:cubicBezTo>
                  <a:pt x="285750" y="77788"/>
                  <a:pt x="200025" y="69850"/>
                  <a:pt x="142875" y="66675"/>
                </a:cubicBezTo>
                <a:cubicBezTo>
                  <a:pt x="85725" y="63500"/>
                  <a:pt x="42862" y="55562"/>
                  <a:pt x="0" y="47625"/>
                </a:cubicBezTo>
              </a:path>
            </a:pathLst>
          </a:custGeom>
          <a:noFill/>
          <a:ln w="31750" algn="ctr">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39" name="Text Box 20"/>
          <p:cNvSpPr txBox="1">
            <a:spLocks noChangeArrowheads="1"/>
          </p:cNvSpPr>
          <p:nvPr/>
        </p:nvSpPr>
        <p:spPr bwMode="auto">
          <a:xfrm>
            <a:off x="1208088" y="4316413"/>
            <a:ext cx="979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1000"/>
              <a:t>Mil Liters</a:t>
            </a:r>
          </a:p>
        </p:txBody>
      </p:sp>
      <p:sp>
        <p:nvSpPr>
          <p:cNvPr id="26640" name="Text Box 20"/>
          <p:cNvSpPr txBox="1">
            <a:spLocks noChangeArrowheads="1"/>
          </p:cNvSpPr>
          <p:nvPr/>
        </p:nvSpPr>
        <p:spPr bwMode="auto">
          <a:xfrm>
            <a:off x="1412875" y="3013075"/>
            <a:ext cx="6175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49,225</a:t>
            </a:r>
          </a:p>
        </p:txBody>
      </p:sp>
      <p:sp>
        <p:nvSpPr>
          <p:cNvPr id="26641" name="Text Box 20"/>
          <p:cNvSpPr txBox="1">
            <a:spLocks noChangeArrowheads="1"/>
          </p:cNvSpPr>
          <p:nvPr/>
        </p:nvSpPr>
        <p:spPr bwMode="auto">
          <a:xfrm>
            <a:off x="2078038" y="2930525"/>
            <a:ext cx="61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1,121</a:t>
            </a:r>
          </a:p>
        </p:txBody>
      </p:sp>
      <p:sp>
        <p:nvSpPr>
          <p:cNvPr id="26642" name="Text Box 20"/>
          <p:cNvSpPr txBox="1">
            <a:spLocks noChangeArrowheads="1"/>
          </p:cNvSpPr>
          <p:nvPr/>
        </p:nvSpPr>
        <p:spPr bwMode="auto">
          <a:xfrm>
            <a:off x="4419600" y="2549525"/>
            <a:ext cx="61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10,680</a:t>
            </a:r>
          </a:p>
        </p:txBody>
      </p:sp>
      <p:sp>
        <p:nvSpPr>
          <p:cNvPr id="26643" name="Text Box 20"/>
          <p:cNvSpPr txBox="1">
            <a:spLocks noChangeArrowheads="1"/>
          </p:cNvSpPr>
          <p:nvPr/>
        </p:nvSpPr>
        <p:spPr bwMode="auto">
          <a:xfrm>
            <a:off x="4598988" y="2286000"/>
            <a:ext cx="6175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4,180</a:t>
            </a:r>
          </a:p>
        </p:txBody>
      </p:sp>
      <p:sp>
        <p:nvSpPr>
          <p:cNvPr id="26644" name="Text Box 20"/>
          <p:cNvSpPr txBox="1">
            <a:spLocks noChangeArrowheads="1"/>
          </p:cNvSpPr>
          <p:nvPr/>
        </p:nvSpPr>
        <p:spPr bwMode="auto">
          <a:xfrm>
            <a:off x="2909888" y="3906838"/>
            <a:ext cx="615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30,500</a:t>
            </a:r>
          </a:p>
        </p:txBody>
      </p:sp>
      <p:sp>
        <p:nvSpPr>
          <p:cNvPr id="26645" name="Text Box 20"/>
          <p:cNvSpPr txBox="1">
            <a:spLocks noChangeArrowheads="1"/>
          </p:cNvSpPr>
          <p:nvPr/>
        </p:nvSpPr>
        <p:spPr bwMode="auto">
          <a:xfrm>
            <a:off x="3282950" y="4108450"/>
            <a:ext cx="6175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2,450</a:t>
            </a:r>
          </a:p>
        </p:txBody>
      </p:sp>
      <p:sp>
        <p:nvSpPr>
          <p:cNvPr id="26646" name="Freeform 26"/>
          <p:cNvSpPr>
            <a:spLocks/>
          </p:cNvSpPr>
          <p:nvPr/>
        </p:nvSpPr>
        <p:spPr bwMode="auto">
          <a:xfrm>
            <a:off x="7831138" y="3086100"/>
            <a:ext cx="1312862" cy="365125"/>
          </a:xfrm>
          <a:custGeom>
            <a:avLst/>
            <a:gdLst>
              <a:gd name="T0" fmla="*/ 165009307 w 1064029"/>
              <a:gd name="T1" fmla="*/ 351430 h 365760"/>
              <a:gd name="T2" fmla="*/ 28361095 w 1064029"/>
              <a:gd name="T3" fmla="*/ 231624 h 365760"/>
              <a:gd name="T4" fmla="*/ 0 w 1064029"/>
              <a:gd name="T5" fmla="*/ 0 h 365760"/>
              <a:gd name="T6" fmla="*/ 0 60000 65536"/>
              <a:gd name="T7" fmla="*/ 0 60000 65536"/>
              <a:gd name="T8" fmla="*/ 0 60000 65536"/>
              <a:gd name="T9" fmla="*/ 0 w 1064029"/>
              <a:gd name="T10" fmla="*/ 0 h 365760"/>
              <a:gd name="T11" fmla="*/ 1064029 w 1064029"/>
              <a:gd name="T12" fmla="*/ 365760 h 365760"/>
            </a:gdLst>
            <a:ahLst/>
            <a:cxnLst>
              <a:cxn ang="T6">
                <a:pos x="T0" y="T1"/>
              </a:cxn>
              <a:cxn ang="T7">
                <a:pos x="T2" y="T3"/>
              </a:cxn>
              <a:cxn ang="T8">
                <a:pos x="T4" y="T5"/>
              </a:cxn>
            </a:cxnLst>
            <a:rect l="T9" t="T10" r="T11" b="T12"/>
            <a:pathLst>
              <a:path w="1064029" h="365760">
                <a:moveTo>
                  <a:pt x="1064029" y="365760"/>
                </a:moveTo>
                <a:cubicBezTo>
                  <a:pt x="712123" y="333894"/>
                  <a:pt x="360218" y="302029"/>
                  <a:pt x="182880" y="241069"/>
                </a:cubicBezTo>
                <a:cubicBezTo>
                  <a:pt x="5542" y="180109"/>
                  <a:pt x="36022" y="47105"/>
                  <a:pt x="0" y="0"/>
                </a:cubicBezTo>
              </a:path>
            </a:pathLst>
          </a:custGeom>
          <a:noFill/>
          <a:ln w="63500" algn="ctr">
            <a:solidFill>
              <a:srgbClr val="FFC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47" name="Freeform 27"/>
          <p:cNvSpPr>
            <a:spLocks/>
          </p:cNvSpPr>
          <p:nvPr/>
        </p:nvSpPr>
        <p:spPr bwMode="auto">
          <a:xfrm>
            <a:off x="2638425" y="3300413"/>
            <a:ext cx="757238" cy="442912"/>
          </a:xfrm>
          <a:custGeom>
            <a:avLst/>
            <a:gdLst>
              <a:gd name="T0" fmla="*/ 0 w 757238"/>
              <a:gd name="T1" fmla="*/ 0 h 442912"/>
              <a:gd name="T2" fmla="*/ 514350 w 757238"/>
              <a:gd name="T3" fmla="*/ 109537 h 442912"/>
              <a:gd name="T4" fmla="*/ 757238 w 757238"/>
              <a:gd name="T5" fmla="*/ 442912 h 442912"/>
              <a:gd name="T6" fmla="*/ 0 60000 65536"/>
              <a:gd name="T7" fmla="*/ 0 60000 65536"/>
              <a:gd name="T8" fmla="*/ 0 60000 65536"/>
              <a:gd name="T9" fmla="*/ 0 w 757238"/>
              <a:gd name="T10" fmla="*/ 0 h 442912"/>
              <a:gd name="T11" fmla="*/ 757238 w 757238"/>
              <a:gd name="T12" fmla="*/ 442912 h 442912"/>
            </a:gdLst>
            <a:ahLst/>
            <a:cxnLst>
              <a:cxn ang="T6">
                <a:pos x="T0" y="T1"/>
              </a:cxn>
              <a:cxn ang="T7">
                <a:pos x="T2" y="T3"/>
              </a:cxn>
              <a:cxn ang="T8">
                <a:pos x="T4" y="T5"/>
              </a:cxn>
            </a:cxnLst>
            <a:rect l="T9" t="T10" r="T11" b="T12"/>
            <a:pathLst>
              <a:path w="757238" h="442912">
                <a:moveTo>
                  <a:pt x="0" y="0"/>
                </a:moveTo>
                <a:cubicBezTo>
                  <a:pt x="194072" y="17859"/>
                  <a:pt x="388144" y="35718"/>
                  <a:pt x="514350" y="109537"/>
                </a:cubicBezTo>
                <a:cubicBezTo>
                  <a:pt x="640556" y="183356"/>
                  <a:pt x="757238" y="442912"/>
                  <a:pt x="757238" y="442912"/>
                </a:cubicBezTo>
              </a:path>
            </a:pathLst>
          </a:custGeom>
          <a:noFill/>
          <a:ln w="53975" algn="ctr">
            <a:solidFill>
              <a:srgbClr val="FFC000"/>
            </a:solidFill>
            <a:round/>
            <a:headEnd type="triangle" w="med" len="lg"/>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48" name="Freeform 28"/>
          <p:cNvSpPr>
            <a:spLocks/>
          </p:cNvSpPr>
          <p:nvPr/>
        </p:nvSpPr>
        <p:spPr bwMode="auto">
          <a:xfrm>
            <a:off x="8129588" y="3019425"/>
            <a:ext cx="1012825" cy="384175"/>
          </a:xfrm>
          <a:custGeom>
            <a:avLst/>
            <a:gdLst>
              <a:gd name="T0" fmla="*/ 325716 w 1064029"/>
              <a:gd name="T1" fmla="*/ 1188511 h 365760"/>
              <a:gd name="T2" fmla="*/ 55982 w 1064029"/>
              <a:gd name="T3" fmla="*/ 783337 h 365760"/>
              <a:gd name="T4" fmla="*/ 0 w 1064029"/>
              <a:gd name="T5" fmla="*/ 0 h 365760"/>
              <a:gd name="T6" fmla="*/ 0 60000 65536"/>
              <a:gd name="T7" fmla="*/ 0 60000 65536"/>
              <a:gd name="T8" fmla="*/ 0 60000 65536"/>
              <a:gd name="T9" fmla="*/ 0 w 1064029"/>
              <a:gd name="T10" fmla="*/ 0 h 365760"/>
              <a:gd name="T11" fmla="*/ 1064029 w 1064029"/>
              <a:gd name="T12" fmla="*/ 365760 h 365760"/>
            </a:gdLst>
            <a:ahLst/>
            <a:cxnLst>
              <a:cxn ang="T6">
                <a:pos x="T0" y="T1"/>
              </a:cxn>
              <a:cxn ang="T7">
                <a:pos x="T2" y="T3"/>
              </a:cxn>
              <a:cxn ang="T8">
                <a:pos x="T4" y="T5"/>
              </a:cxn>
            </a:cxnLst>
            <a:rect l="T9" t="T10" r="T11" b="T12"/>
            <a:pathLst>
              <a:path w="1064029" h="365760">
                <a:moveTo>
                  <a:pt x="1064029" y="365760"/>
                </a:moveTo>
                <a:cubicBezTo>
                  <a:pt x="712123" y="333894"/>
                  <a:pt x="360218" y="302029"/>
                  <a:pt x="182880" y="241069"/>
                </a:cubicBezTo>
                <a:cubicBezTo>
                  <a:pt x="5542" y="180109"/>
                  <a:pt x="36022" y="47105"/>
                  <a:pt x="0" y="0"/>
                </a:cubicBezTo>
              </a:path>
            </a:pathLst>
          </a:custGeom>
          <a:noFill/>
          <a:ln w="47625" algn="ctr">
            <a:solidFill>
              <a:srgbClr val="FFC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49" name="Text Box 20"/>
          <p:cNvSpPr txBox="1">
            <a:spLocks noChangeArrowheads="1"/>
          </p:cNvSpPr>
          <p:nvPr/>
        </p:nvSpPr>
        <p:spPr bwMode="auto">
          <a:xfrm>
            <a:off x="311150" y="3492500"/>
            <a:ext cx="420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637</a:t>
            </a:r>
          </a:p>
        </p:txBody>
      </p:sp>
      <p:sp>
        <p:nvSpPr>
          <p:cNvPr id="26650" name="Text Box 20"/>
          <p:cNvSpPr txBox="1">
            <a:spLocks noChangeArrowheads="1"/>
          </p:cNvSpPr>
          <p:nvPr/>
        </p:nvSpPr>
        <p:spPr bwMode="auto">
          <a:xfrm>
            <a:off x="2846388" y="3144838"/>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313</a:t>
            </a:r>
          </a:p>
        </p:txBody>
      </p:sp>
      <p:sp>
        <p:nvSpPr>
          <p:cNvPr id="26651" name="Text Box 20"/>
          <p:cNvSpPr txBox="1">
            <a:spLocks noChangeArrowheads="1"/>
          </p:cNvSpPr>
          <p:nvPr/>
        </p:nvSpPr>
        <p:spPr bwMode="auto">
          <a:xfrm>
            <a:off x="3268663" y="2892425"/>
            <a:ext cx="4238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425</a:t>
            </a:r>
          </a:p>
        </p:txBody>
      </p:sp>
      <p:sp>
        <p:nvSpPr>
          <p:cNvPr id="26652" name="Text Box 20"/>
          <p:cNvSpPr txBox="1">
            <a:spLocks noChangeArrowheads="1"/>
          </p:cNvSpPr>
          <p:nvPr/>
        </p:nvSpPr>
        <p:spPr bwMode="auto">
          <a:xfrm>
            <a:off x="2898775" y="2868613"/>
            <a:ext cx="455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441</a:t>
            </a:r>
          </a:p>
        </p:txBody>
      </p:sp>
      <p:sp>
        <p:nvSpPr>
          <p:cNvPr id="26653" name="Text Box 20"/>
          <p:cNvSpPr txBox="1">
            <a:spLocks noChangeArrowheads="1"/>
          </p:cNvSpPr>
          <p:nvPr/>
        </p:nvSpPr>
        <p:spPr bwMode="auto">
          <a:xfrm>
            <a:off x="1949450" y="2425700"/>
            <a:ext cx="4349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00" i="1">
                <a:solidFill>
                  <a:srgbClr val="4D4D4D"/>
                </a:solidFill>
              </a:rPr>
              <a:t>452</a:t>
            </a:r>
          </a:p>
        </p:txBody>
      </p:sp>
      <p:sp>
        <p:nvSpPr>
          <p:cNvPr id="26654" name="Text Box 20"/>
          <p:cNvSpPr txBox="1">
            <a:spLocks noChangeArrowheads="1"/>
          </p:cNvSpPr>
          <p:nvPr/>
        </p:nvSpPr>
        <p:spPr bwMode="auto">
          <a:xfrm>
            <a:off x="8235950" y="3082925"/>
            <a:ext cx="434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262</a:t>
            </a:r>
          </a:p>
        </p:txBody>
      </p:sp>
      <p:sp>
        <p:nvSpPr>
          <p:cNvPr id="26655" name="Text Box 20"/>
          <p:cNvSpPr txBox="1">
            <a:spLocks noChangeArrowheads="1"/>
          </p:cNvSpPr>
          <p:nvPr/>
        </p:nvSpPr>
        <p:spPr bwMode="auto">
          <a:xfrm>
            <a:off x="7821613" y="3316288"/>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375</a:t>
            </a:r>
          </a:p>
        </p:txBody>
      </p:sp>
      <p:sp>
        <p:nvSpPr>
          <p:cNvPr id="26656" name="Text Box 20"/>
          <p:cNvSpPr txBox="1">
            <a:spLocks noChangeArrowheads="1"/>
          </p:cNvSpPr>
          <p:nvPr/>
        </p:nvSpPr>
        <p:spPr bwMode="auto">
          <a:xfrm>
            <a:off x="3405188" y="2455863"/>
            <a:ext cx="4540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250</a:t>
            </a:r>
          </a:p>
        </p:txBody>
      </p:sp>
      <p:sp>
        <p:nvSpPr>
          <p:cNvPr id="26657" name="Freeform 37"/>
          <p:cNvSpPr>
            <a:spLocks/>
          </p:cNvSpPr>
          <p:nvPr/>
        </p:nvSpPr>
        <p:spPr bwMode="auto">
          <a:xfrm>
            <a:off x="3051175" y="2614612"/>
            <a:ext cx="1419225" cy="2352675"/>
          </a:xfrm>
          <a:custGeom>
            <a:avLst/>
            <a:gdLst>
              <a:gd name="T0" fmla="*/ 0 w 1395412"/>
              <a:gd name="T1" fmla="*/ 3274483 h 2313781"/>
              <a:gd name="T2" fmla="*/ 607609 w 1395412"/>
              <a:gd name="T3" fmla="*/ 3324202 h 2313781"/>
              <a:gd name="T4" fmla="*/ 1679866 w 1395412"/>
              <a:gd name="T5" fmla="*/ 2514464 h 2313781"/>
              <a:gd name="T6" fmla="*/ 1050808 w 1395412"/>
              <a:gd name="T7" fmla="*/ 1143585 h 2313781"/>
              <a:gd name="T8" fmla="*/ 2094466 w 1395412"/>
              <a:gd name="T9" fmla="*/ 0 h 2313781"/>
              <a:gd name="T10" fmla="*/ 0 60000 65536"/>
              <a:gd name="T11" fmla="*/ 0 60000 65536"/>
              <a:gd name="T12" fmla="*/ 0 60000 65536"/>
              <a:gd name="T13" fmla="*/ 0 60000 65536"/>
              <a:gd name="T14" fmla="*/ 0 60000 65536"/>
              <a:gd name="T15" fmla="*/ 0 w 1395412"/>
              <a:gd name="T16" fmla="*/ 0 h 2313781"/>
              <a:gd name="T17" fmla="*/ 1395412 w 1395412"/>
              <a:gd name="T18" fmla="*/ 2313781 h 2313781"/>
            </a:gdLst>
            <a:ahLst/>
            <a:cxnLst>
              <a:cxn ang="T10">
                <a:pos x="T0" y="T1"/>
              </a:cxn>
              <a:cxn ang="T11">
                <a:pos x="T2" y="T3"/>
              </a:cxn>
              <a:cxn ang="T12">
                <a:pos x="T4" y="T5"/>
              </a:cxn>
              <a:cxn ang="T13">
                <a:pos x="T6" y="T7"/>
              </a:cxn>
              <a:cxn ang="T14">
                <a:pos x="T8" y="T9"/>
              </a:cxn>
            </a:cxnLst>
            <a:rect l="T15" t="T16" r="T17" b="T18"/>
            <a:pathLst>
              <a:path w="1395412" h="2313781">
                <a:moveTo>
                  <a:pt x="0" y="2195512"/>
                </a:moveTo>
                <a:cubicBezTo>
                  <a:pt x="109140" y="2254646"/>
                  <a:pt x="218281" y="2313781"/>
                  <a:pt x="404812" y="2228850"/>
                </a:cubicBezTo>
                <a:cubicBezTo>
                  <a:pt x="591343" y="2143919"/>
                  <a:pt x="1069975" y="1929606"/>
                  <a:pt x="1119187" y="1685925"/>
                </a:cubicBezTo>
                <a:cubicBezTo>
                  <a:pt x="1168400" y="1442244"/>
                  <a:pt x="654049" y="1047750"/>
                  <a:pt x="700087" y="766762"/>
                </a:cubicBezTo>
                <a:cubicBezTo>
                  <a:pt x="746125" y="485774"/>
                  <a:pt x="1070768" y="242887"/>
                  <a:pt x="1395412" y="0"/>
                </a:cubicBezTo>
              </a:path>
            </a:pathLst>
          </a:custGeom>
          <a:noFill/>
          <a:ln w="193675" algn="ctr">
            <a:solidFill>
              <a:srgbClr val="CC66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58" name="Freeform 19"/>
          <p:cNvSpPr>
            <a:spLocks/>
          </p:cNvSpPr>
          <p:nvPr/>
        </p:nvSpPr>
        <p:spPr bwMode="auto">
          <a:xfrm rot="544491">
            <a:off x="3343275" y="2584450"/>
            <a:ext cx="952500" cy="1231900"/>
          </a:xfrm>
          <a:custGeom>
            <a:avLst/>
            <a:gdLst>
              <a:gd name="T0" fmla="*/ 4695 w 1084262"/>
              <a:gd name="T1" fmla="*/ 302717 h 1319212"/>
              <a:gd name="T2" fmla="*/ 3947 w 1084262"/>
              <a:gd name="T3" fmla="*/ 165018 h 1319212"/>
              <a:gd name="T4" fmla="*/ 28372 w 1084262"/>
              <a:gd name="T5" fmla="*/ 5465 h 1319212"/>
              <a:gd name="T6" fmla="*/ 0 60000 65536"/>
              <a:gd name="T7" fmla="*/ 0 60000 65536"/>
              <a:gd name="T8" fmla="*/ 0 60000 65536"/>
              <a:gd name="T9" fmla="*/ 0 w 1084262"/>
              <a:gd name="T10" fmla="*/ 0 h 1319212"/>
              <a:gd name="T11" fmla="*/ 1084262 w 1084262"/>
              <a:gd name="T12" fmla="*/ 1319212 h 1319212"/>
            </a:gdLst>
            <a:ahLst/>
            <a:cxnLst>
              <a:cxn ang="T6">
                <a:pos x="T0" y="T1"/>
              </a:cxn>
              <a:cxn ang="T7">
                <a:pos x="T2" y="T3"/>
              </a:cxn>
              <a:cxn ang="T8">
                <a:pos x="T4" y="T5"/>
              </a:cxn>
            </a:cxnLst>
            <a:rect l="T9" t="T10" r="T11" b="T12"/>
            <a:pathLst>
              <a:path w="1084262" h="1319212">
                <a:moveTo>
                  <a:pt x="179387" y="1319212"/>
                </a:moveTo>
                <a:cubicBezTo>
                  <a:pt x="89693" y="1127124"/>
                  <a:pt x="0" y="935037"/>
                  <a:pt x="150812" y="719137"/>
                </a:cubicBezTo>
                <a:cubicBezTo>
                  <a:pt x="301624" y="503237"/>
                  <a:pt x="1044575" y="0"/>
                  <a:pt x="1084262" y="23812"/>
                </a:cubicBezTo>
              </a:path>
            </a:pathLst>
          </a:custGeom>
          <a:noFill/>
          <a:ln w="66675" algn="ctr">
            <a:solidFill>
              <a:srgbClr val="FFCC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59" name="Freeform 39"/>
          <p:cNvSpPr>
            <a:spLocks/>
          </p:cNvSpPr>
          <p:nvPr/>
        </p:nvSpPr>
        <p:spPr bwMode="auto">
          <a:xfrm>
            <a:off x="0" y="3424238"/>
            <a:ext cx="3976688" cy="2128837"/>
          </a:xfrm>
          <a:custGeom>
            <a:avLst/>
            <a:gdLst>
              <a:gd name="T0" fmla="*/ 8000014 w 3865419"/>
              <a:gd name="T1" fmla="*/ 471835 h 2208414"/>
              <a:gd name="T2" fmla="*/ 8221204 w 3865419"/>
              <a:gd name="T3" fmla="*/ 640594 h 2208414"/>
              <a:gd name="T4" fmla="*/ 5898635 w 3865419"/>
              <a:gd name="T5" fmla="*/ 840347 h 2208414"/>
              <a:gd name="T6" fmla="*/ 4276505 w 3865419"/>
              <a:gd name="T7" fmla="*/ 192867 h 2208414"/>
              <a:gd name="T8" fmla="*/ 0 w 3865419"/>
              <a:gd name="T9" fmla="*/ 0 h 2208414"/>
              <a:gd name="T10" fmla="*/ 0 60000 65536"/>
              <a:gd name="T11" fmla="*/ 0 60000 65536"/>
              <a:gd name="T12" fmla="*/ 0 60000 65536"/>
              <a:gd name="T13" fmla="*/ 0 60000 65536"/>
              <a:gd name="T14" fmla="*/ 0 60000 65536"/>
              <a:gd name="T15" fmla="*/ 0 w 3865419"/>
              <a:gd name="T16" fmla="*/ 0 h 2208414"/>
              <a:gd name="T17" fmla="*/ 3865419 w 3865419"/>
              <a:gd name="T18" fmla="*/ 2208414 h 2208414"/>
            </a:gdLst>
            <a:ahLst/>
            <a:cxnLst>
              <a:cxn ang="T10">
                <a:pos x="T0" y="T1"/>
              </a:cxn>
              <a:cxn ang="T11">
                <a:pos x="T2" y="T3"/>
              </a:cxn>
              <a:cxn ang="T12">
                <a:pos x="T4" y="T5"/>
              </a:cxn>
              <a:cxn ang="T13">
                <a:pos x="T6" y="T7"/>
              </a:cxn>
              <a:cxn ang="T14">
                <a:pos x="T8" y="T9"/>
              </a:cxn>
            </a:cxnLst>
            <a:rect l="T15" t="T16" r="T17" b="T18"/>
            <a:pathLst>
              <a:path w="3865419" h="2208414">
                <a:moveTo>
                  <a:pt x="3607724" y="1138843"/>
                </a:moveTo>
                <a:cubicBezTo>
                  <a:pt x="3736571" y="1268383"/>
                  <a:pt x="3865419" y="1397924"/>
                  <a:pt x="3707477" y="1546167"/>
                </a:cubicBezTo>
                <a:cubicBezTo>
                  <a:pt x="3549535" y="1694410"/>
                  <a:pt x="2956560" y="2208414"/>
                  <a:pt x="2660073" y="2028305"/>
                </a:cubicBezTo>
                <a:cubicBezTo>
                  <a:pt x="2363586" y="1848196"/>
                  <a:pt x="2371898" y="803564"/>
                  <a:pt x="1928553" y="465513"/>
                </a:cubicBezTo>
                <a:cubicBezTo>
                  <a:pt x="1485208" y="127462"/>
                  <a:pt x="318655" y="77586"/>
                  <a:pt x="0" y="0"/>
                </a:cubicBezTo>
              </a:path>
            </a:pathLst>
          </a:custGeom>
          <a:noFill/>
          <a:ln w="920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60" name="Text Box 20"/>
          <p:cNvSpPr txBox="1">
            <a:spLocks noChangeArrowheads="1"/>
          </p:cNvSpPr>
          <p:nvPr/>
        </p:nvSpPr>
        <p:spPr bwMode="auto">
          <a:xfrm>
            <a:off x="4002088" y="4616450"/>
            <a:ext cx="523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1,340</a:t>
            </a:r>
          </a:p>
        </p:txBody>
      </p:sp>
      <p:sp>
        <p:nvSpPr>
          <p:cNvPr id="26661" name="Text Box 20"/>
          <p:cNvSpPr txBox="1">
            <a:spLocks noChangeArrowheads="1"/>
          </p:cNvSpPr>
          <p:nvPr/>
        </p:nvSpPr>
        <p:spPr bwMode="auto">
          <a:xfrm>
            <a:off x="5945188" y="4511675"/>
            <a:ext cx="434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666</a:t>
            </a:r>
          </a:p>
        </p:txBody>
      </p:sp>
      <p:sp>
        <p:nvSpPr>
          <p:cNvPr id="26662" name="Rectangle 42"/>
          <p:cNvSpPr>
            <a:spLocks noChangeArrowheads="1"/>
          </p:cNvSpPr>
          <p:nvPr/>
        </p:nvSpPr>
        <p:spPr bwMode="auto">
          <a:xfrm>
            <a:off x="1828800" y="579120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b="1" i="1">
                <a:latin typeface="Calibri" pitchFamily="34" charset="0"/>
              </a:rPr>
              <a:t>2010 Global Biofuel Production &amp; Key Export Flows</a:t>
            </a:r>
          </a:p>
        </p:txBody>
      </p:sp>
      <p:pic>
        <p:nvPicPr>
          <p:cNvPr id="26663" name="Picture 7" descr="fas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861050"/>
            <a:ext cx="914400" cy="996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512" y="417860"/>
            <a:ext cx="8640959" cy="850900"/>
          </a:xfrm>
        </p:spPr>
        <p:txBody>
          <a:bodyPr/>
          <a:lstStyle/>
          <a:p>
            <a:r>
              <a:rPr lang="es-CO" sz="2800" dirty="0"/>
              <a:t>El comercio de </a:t>
            </a:r>
            <a:r>
              <a:rPr lang="es-CO" sz="2800" dirty="0" smtClean="0"/>
              <a:t>los </a:t>
            </a:r>
            <a:r>
              <a:rPr lang="es-CO" sz="2800" dirty="0"/>
              <a:t>biocombustibles </a:t>
            </a:r>
            <a:r>
              <a:rPr lang="es-CO" sz="2800" dirty="0" smtClean="0"/>
              <a:t>hasta 2013 fluye </a:t>
            </a:r>
            <a:r>
              <a:rPr lang="es-CO" sz="2800" dirty="0"/>
              <a:t>hacia la EU</a:t>
            </a:r>
            <a:br>
              <a:rPr lang="es-CO" sz="2800" dirty="0"/>
            </a:br>
            <a:endParaRPr lang="es-CO" sz="2800" dirty="0"/>
          </a:p>
        </p:txBody>
      </p:sp>
    </p:spTree>
    <p:extLst>
      <p:ext uri="{BB962C8B-B14F-4D97-AF65-F5344CB8AC3E}">
        <p14:creationId xmlns:p14="http://schemas.microsoft.com/office/powerpoint/2010/main" val="2707046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5503788"/>
            <a:ext cx="7200800" cy="400110"/>
          </a:xfrm>
          <a:prstGeom prst="rect">
            <a:avLst/>
          </a:prstGeom>
          <a:noFill/>
        </p:spPr>
        <p:txBody>
          <a:bodyPr wrap="square">
            <a:spAutoFit/>
          </a:bodyPr>
          <a:lstStyle/>
          <a:p>
            <a:pPr algn="r">
              <a:defRPr/>
            </a:pPr>
            <a:r>
              <a:rPr lang="es-CO" sz="1000" b="1" dirty="0">
                <a:latin typeface="+mj-lt"/>
              </a:rPr>
              <a:t>Datos: </a:t>
            </a:r>
            <a:r>
              <a:rPr lang="es-CO" sz="1000" dirty="0">
                <a:latin typeface="+mj-lt"/>
              </a:rPr>
              <a:t>ftp://ftp.ncdc.noaa.gov/pub/data/anomalies/annual.land_ocean.90S.90N.df_1901-2000mean.dat</a:t>
            </a:r>
          </a:p>
          <a:p>
            <a:pPr algn="r">
              <a:defRPr/>
            </a:pPr>
            <a:r>
              <a:rPr lang="es-CO" sz="1000" b="1" dirty="0">
                <a:latin typeface="+mj-lt"/>
              </a:rPr>
              <a:t>Grafica: </a:t>
            </a:r>
            <a:r>
              <a:rPr lang="es-CO" sz="1000" dirty="0">
                <a:latin typeface="+mj-lt"/>
              </a:rPr>
              <a:t>Federación Nacional de Biocombustibles de Colombia</a:t>
            </a:r>
          </a:p>
        </p:txBody>
      </p:sp>
      <p:graphicFrame>
        <p:nvGraphicFramePr>
          <p:cNvPr id="2" name="4 Gráfico"/>
          <p:cNvGraphicFramePr>
            <a:graphicFrameLocks/>
          </p:cNvGraphicFramePr>
          <p:nvPr>
            <p:extLst>
              <p:ext uri="{D42A27DB-BD31-4B8C-83A1-F6EECF244321}">
                <p14:modId xmlns:p14="http://schemas.microsoft.com/office/powerpoint/2010/main" val="2655052967"/>
              </p:ext>
            </p:extLst>
          </p:nvPr>
        </p:nvGraphicFramePr>
        <p:xfrm>
          <a:off x="179388" y="260350"/>
          <a:ext cx="8569325" cy="5256213"/>
        </p:xfrm>
        <a:graphic>
          <a:graphicData uri="http://schemas.openxmlformats.org/drawingml/2006/chart">
            <c:chart xmlns:c="http://schemas.openxmlformats.org/drawingml/2006/chart" xmlns:r="http://schemas.openxmlformats.org/officeDocument/2006/relationships" r:id="rId2"/>
          </a:graphicData>
        </a:graphic>
      </p:graphicFrame>
      <p:sp>
        <p:nvSpPr>
          <p:cNvPr id="5" name="4 Título"/>
          <p:cNvSpPr>
            <a:spLocks noGrp="1"/>
          </p:cNvSpPr>
          <p:nvPr>
            <p:ph type="title" idx="4294967295"/>
          </p:nvPr>
        </p:nvSpPr>
        <p:spPr>
          <a:xfrm>
            <a:off x="456058" y="417513"/>
            <a:ext cx="8580438" cy="850900"/>
          </a:xfrm>
        </p:spPr>
        <p:txBody>
          <a:bodyPr/>
          <a:lstStyle/>
          <a:p>
            <a:r>
              <a:rPr lang="es-CO" sz="2800" dirty="0" smtClean="0"/>
              <a:t>Anomalías de la temperatura global sobre el océano y la tierra (1880-2012)</a:t>
            </a:r>
            <a:r>
              <a:rPr lang="es-CO" sz="2800" dirty="0"/>
              <a:t/>
            </a:r>
            <a:br>
              <a:rPr lang="es-CO" sz="2800" dirty="0"/>
            </a:br>
            <a:endParaRPr lang="es-CO" sz="2800" dirty="0"/>
          </a:p>
        </p:txBody>
      </p:sp>
    </p:spTree>
    <p:extLst>
      <p:ext uri="{BB962C8B-B14F-4D97-AF65-F5344CB8AC3E}">
        <p14:creationId xmlns:p14="http://schemas.microsoft.com/office/powerpoint/2010/main" val="1499276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601663" y="1233488"/>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15000"/>
              </a:spcBef>
            </a:pPr>
            <a:endParaRPr lang="en-US" sz="2800">
              <a:solidFill>
                <a:srgbClr val="CCFFCC"/>
              </a:solidFill>
              <a:latin typeface="Calibri" pitchFamily="34" charset="0"/>
            </a:endParaRPr>
          </a:p>
        </p:txBody>
      </p:sp>
      <p:sp>
        <p:nvSpPr>
          <p:cNvPr id="26629" name="Rectangle 7"/>
          <p:cNvSpPr>
            <a:spLocks noChangeArrowheads="1"/>
          </p:cNvSpPr>
          <p:nvPr/>
        </p:nvSpPr>
        <p:spPr bwMode="auto">
          <a:xfrm>
            <a:off x="669925" y="2025650"/>
            <a:ext cx="78200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15000"/>
              </a:spcBef>
            </a:pPr>
            <a:endParaRPr lang="en-US">
              <a:solidFill>
                <a:schemeClr val="bg1"/>
              </a:solidFill>
              <a:latin typeface="Calibri" pitchFamily="34" charset="0"/>
            </a:endParaRPr>
          </a:p>
        </p:txBody>
      </p:sp>
      <p:sp>
        <p:nvSpPr>
          <p:cNvPr id="26630" name="Rectangle 9"/>
          <p:cNvSpPr>
            <a:spLocks noChangeArrowheads="1"/>
          </p:cNvSpPr>
          <p:nvPr/>
        </p:nvSpPr>
        <p:spPr bwMode="auto">
          <a:xfrm>
            <a:off x="434975" y="4906963"/>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15000"/>
              </a:spcBef>
            </a:pPr>
            <a:endParaRPr lang="en-US" sz="2000" i="1">
              <a:solidFill>
                <a:schemeClr val="bg1"/>
              </a:solidFill>
              <a:latin typeface="Calibri" pitchFamily="34" charset="0"/>
            </a:endParaRPr>
          </a:p>
        </p:txBody>
      </p:sp>
      <p:sp>
        <p:nvSpPr>
          <p:cNvPr id="26631" name="Text Box 20"/>
          <p:cNvSpPr txBox="1">
            <a:spLocks noChangeArrowheads="1"/>
          </p:cNvSpPr>
          <p:nvPr/>
        </p:nvSpPr>
        <p:spPr bwMode="auto">
          <a:xfrm>
            <a:off x="1650780" y="6604084"/>
            <a:ext cx="6572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50" b="1" i="1" dirty="0"/>
              <a:t>Fuentes: </a:t>
            </a:r>
            <a:r>
              <a:rPr lang="en-US" sz="1050" i="1" dirty="0"/>
              <a:t>FAS/USDA 2011 Annual Biofuel Reports &amp; FO </a:t>
            </a:r>
            <a:r>
              <a:rPr lang="en-US" sz="1050" i="1" dirty="0" err="1"/>
              <a:t>Licht</a:t>
            </a:r>
            <a:r>
              <a:rPr lang="en-US" sz="1050" i="1" dirty="0"/>
              <a:t>/</a:t>
            </a:r>
            <a:r>
              <a:rPr lang="en-US" sz="1050" i="1" dirty="0" err="1"/>
              <a:t>AgraInforma</a:t>
            </a:r>
            <a:r>
              <a:rPr lang="en-US" sz="1050" i="1" dirty="0"/>
              <a:t> Ltd.</a:t>
            </a:r>
          </a:p>
        </p:txBody>
      </p:sp>
      <p:pic>
        <p:nvPicPr>
          <p:cNvPr id="26632" name="Picture 12" descr="Biofuel Production_2010 (FAS FOLicht pre-2012 basel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33488"/>
            <a:ext cx="9144000" cy="53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3" name="Straight Arrow Connector 16"/>
          <p:cNvCxnSpPr>
            <a:cxnSpLocks noChangeShapeType="1"/>
          </p:cNvCxnSpPr>
          <p:nvPr/>
        </p:nvCxnSpPr>
        <p:spPr bwMode="auto">
          <a:xfrm flipV="1">
            <a:off x="2686050" y="2497138"/>
            <a:ext cx="1682750" cy="407987"/>
          </a:xfrm>
          <a:prstGeom prst="straightConnector1">
            <a:avLst/>
          </a:prstGeom>
          <a:noFill/>
          <a:ln w="44450" algn="ctr">
            <a:solidFill>
              <a:srgbClr val="CC6600"/>
            </a:solidFill>
            <a:round/>
            <a:headEnd/>
            <a:tailEnd type="triangle" w="med" len="lg"/>
          </a:ln>
          <a:extLst>
            <a:ext uri="{909E8E84-426E-40DD-AFC4-6F175D3DCCD1}">
              <a14:hiddenFill xmlns:a14="http://schemas.microsoft.com/office/drawing/2010/main">
                <a:noFill/>
              </a14:hiddenFill>
            </a:ext>
          </a:extLst>
        </p:spPr>
      </p:cxnSp>
      <p:cxnSp>
        <p:nvCxnSpPr>
          <p:cNvPr id="26634" name="Straight Arrow Connector 14"/>
          <p:cNvCxnSpPr>
            <a:cxnSpLocks noChangeShapeType="1"/>
          </p:cNvCxnSpPr>
          <p:nvPr/>
        </p:nvCxnSpPr>
        <p:spPr bwMode="auto">
          <a:xfrm rot="5400000">
            <a:off x="2222501" y="2627312"/>
            <a:ext cx="266700" cy="3175"/>
          </a:xfrm>
          <a:prstGeom prst="straightConnector1">
            <a:avLst/>
          </a:prstGeom>
          <a:noFill/>
          <a:ln w="73025" algn="ctr">
            <a:solidFill>
              <a:srgbClr val="FFC000"/>
            </a:solidFill>
            <a:round/>
            <a:headEnd type="triangle" w="sm" len="sm"/>
            <a:tailEnd/>
          </a:ln>
          <a:extLst>
            <a:ext uri="{909E8E84-426E-40DD-AFC4-6F175D3DCCD1}">
              <a14:hiddenFill xmlns:a14="http://schemas.microsoft.com/office/drawing/2010/main">
                <a:noFill/>
              </a14:hiddenFill>
            </a:ext>
          </a:extLst>
        </p:spPr>
      </p:cxnSp>
      <p:cxnSp>
        <p:nvCxnSpPr>
          <p:cNvPr id="26635" name="Straight Arrow Connector 17"/>
          <p:cNvCxnSpPr>
            <a:cxnSpLocks noChangeShapeType="1"/>
          </p:cNvCxnSpPr>
          <p:nvPr/>
        </p:nvCxnSpPr>
        <p:spPr bwMode="auto">
          <a:xfrm flipV="1">
            <a:off x="2741613" y="2600325"/>
            <a:ext cx="1609725" cy="390525"/>
          </a:xfrm>
          <a:prstGeom prst="straightConnector1">
            <a:avLst/>
          </a:prstGeom>
          <a:noFill/>
          <a:ln w="73025" algn="ctr">
            <a:solidFill>
              <a:srgbClr val="FFCC00"/>
            </a:solidFill>
            <a:round/>
            <a:headEnd/>
            <a:tailEnd type="triangle" w="med" len="lg"/>
          </a:ln>
          <a:extLst>
            <a:ext uri="{909E8E84-426E-40DD-AFC4-6F175D3DCCD1}">
              <a14:hiddenFill xmlns:a14="http://schemas.microsoft.com/office/drawing/2010/main">
                <a:noFill/>
              </a14:hiddenFill>
            </a:ext>
          </a:extLst>
        </p:spPr>
      </p:cxnSp>
      <p:sp>
        <p:nvSpPr>
          <p:cNvPr id="26636" name="Freeform 16"/>
          <p:cNvSpPr>
            <a:spLocks/>
          </p:cNvSpPr>
          <p:nvPr/>
        </p:nvSpPr>
        <p:spPr bwMode="auto">
          <a:xfrm>
            <a:off x="2466975" y="2586038"/>
            <a:ext cx="1504950" cy="214312"/>
          </a:xfrm>
          <a:custGeom>
            <a:avLst/>
            <a:gdLst>
              <a:gd name="T0" fmla="*/ 0 w 1504950"/>
              <a:gd name="T1" fmla="*/ 214312 h 214312"/>
              <a:gd name="T2" fmla="*/ 238125 w 1504950"/>
              <a:gd name="T3" fmla="*/ 14287 h 214312"/>
              <a:gd name="T4" fmla="*/ 809625 w 1504950"/>
              <a:gd name="T5" fmla="*/ 128587 h 214312"/>
              <a:gd name="T6" fmla="*/ 1504950 w 1504950"/>
              <a:gd name="T7" fmla="*/ 4762 h 214312"/>
              <a:gd name="T8" fmla="*/ 1504950 w 1504950"/>
              <a:gd name="T9" fmla="*/ 4762 h 214312"/>
              <a:gd name="T10" fmla="*/ 0 60000 65536"/>
              <a:gd name="T11" fmla="*/ 0 60000 65536"/>
              <a:gd name="T12" fmla="*/ 0 60000 65536"/>
              <a:gd name="T13" fmla="*/ 0 60000 65536"/>
              <a:gd name="T14" fmla="*/ 0 60000 65536"/>
              <a:gd name="T15" fmla="*/ 0 w 1504950"/>
              <a:gd name="T16" fmla="*/ 0 h 214312"/>
              <a:gd name="T17" fmla="*/ 1504950 w 1504950"/>
              <a:gd name="T18" fmla="*/ 214312 h 214312"/>
            </a:gdLst>
            <a:ahLst/>
            <a:cxnLst>
              <a:cxn ang="T10">
                <a:pos x="T0" y="T1"/>
              </a:cxn>
              <a:cxn ang="T11">
                <a:pos x="T2" y="T3"/>
              </a:cxn>
              <a:cxn ang="T12">
                <a:pos x="T4" y="T5"/>
              </a:cxn>
              <a:cxn ang="T13">
                <a:pos x="T6" y="T7"/>
              </a:cxn>
              <a:cxn ang="T14">
                <a:pos x="T8" y="T9"/>
              </a:cxn>
            </a:cxnLst>
            <a:rect l="T15" t="T16" r="T17" b="T18"/>
            <a:pathLst>
              <a:path w="1504950" h="214312">
                <a:moveTo>
                  <a:pt x="0" y="214312"/>
                </a:moveTo>
                <a:cubicBezTo>
                  <a:pt x="51594" y="121443"/>
                  <a:pt x="103188" y="28574"/>
                  <a:pt x="238125" y="14287"/>
                </a:cubicBezTo>
                <a:cubicBezTo>
                  <a:pt x="373062" y="0"/>
                  <a:pt x="598488" y="130175"/>
                  <a:pt x="809625" y="128587"/>
                </a:cubicBezTo>
                <a:cubicBezTo>
                  <a:pt x="1020763" y="127000"/>
                  <a:pt x="1504950" y="4762"/>
                  <a:pt x="1504950" y="4762"/>
                </a:cubicBezTo>
              </a:path>
            </a:pathLst>
          </a:custGeom>
          <a:noFill/>
          <a:ln w="15875" algn="ctr">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38" name="Freeform 18"/>
          <p:cNvSpPr>
            <a:spLocks/>
          </p:cNvSpPr>
          <p:nvPr/>
        </p:nvSpPr>
        <p:spPr bwMode="auto">
          <a:xfrm>
            <a:off x="6710363" y="3790950"/>
            <a:ext cx="485775" cy="77788"/>
          </a:xfrm>
          <a:custGeom>
            <a:avLst/>
            <a:gdLst>
              <a:gd name="T0" fmla="*/ 485775 w 485775"/>
              <a:gd name="T1" fmla="*/ 0 h 77788"/>
              <a:gd name="T2" fmla="*/ 342900 w 485775"/>
              <a:gd name="T3" fmla="*/ 66675 h 77788"/>
              <a:gd name="T4" fmla="*/ 142875 w 485775"/>
              <a:gd name="T5" fmla="*/ 66675 h 77788"/>
              <a:gd name="T6" fmla="*/ 0 w 485775"/>
              <a:gd name="T7" fmla="*/ 47625 h 77788"/>
              <a:gd name="T8" fmla="*/ 0 60000 65536"/>
              <a:gd name="T9" fmla="*/ 0 60000 65536"/>
              <a:gd name="T10" fmla="*/ 0 60000 65536"/>
              <a:gd name="T11" fmla="*/ 0 60000 65536"/>
              <a:gd name="T12" fmla="*/ 0 w 485775"/>
              <a:gd name="T13" fmla="*/ 0 h 77788"/>
              <a:gd name="T14" fmla="*/ 485775 w 485775"/>
              <a:gd name="T15" fmla="*/ 77788 h 77788"/>
            </a:gdLst>
            <a:ahLst/>
            <a:cxnLst>
              <a:cxn ang="T8">
                <a:pos x="T0" y="T1"/>
              </a:cxn>
              <a:cxn ang="T9">
                <a:pos x="T2" y="T3"/>
              </a:cxn>
              <a:cxn ang="T10">
                <a:pos x="T4" y="T5"/>
              </a:cxn>
              <a:cxn ang="T11">
                <a:pos x="T6" y="T7"/>
              </a:cxn>
            </a:cxnLst>
            <a:rect l="T12" t="T13" r="T14" b="T15"/>
            <a:pathLst>
              <a:path w="485775" h="77788">
                <a:moveTo>
                  <a:pt x="485775" y="0"/>
                </a:moveTo>
                <a:cubicBezTo>
                  <a:pt x="442912" y="27781"/>
                  <a:pt x="400050" y="55563"/>
                  <a:pt x="342900" y="66675"/>
                </a:cubicBezTo>
                <a:cubicBezTo>
                  <a:pt x="285750" y="77788"/>
                  <a:pt x="200025" y="69850"/>
                  <a:pt x="142875" y="66675"/>
                </a:cubicBezTo>
                <a:cubicBezTo>
                  <a:pt x="85725" y="63500"/>
                  <a:pt x="42862" y="55562"/>
                  <a:pt x="0" y="47625"/>
                </a:cubicBezTo>
              </a:path>
            </a:pathLst>
          </a:custGeom>
          <a:noFill/>
          <a:ln w="31750" algn="ctr">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39" name="Text Box 20"/>
          <p:cNvSpPr txBox="1">
            <a:spLocks noChangeArrowheads="1"/>
          </p:cNvSpPr>
          <p:nvPr/>
        </p:nvSpPr>
        <p:spPr bwMode="auto">
          <a:xfrm>
            <a:off x="1208088" y="4316413"/>
            <a:ext cx="979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sz="1000"/>
              <a:t>Mil Liters</a:t>
            </a:r>
          </a:p>
        </p:txBody>
      </p:sp>
      <p:sp>
        <p:nvSpPr>
          <p:cNvPr id="26640" name="Text Box 20"/>
          <p:cNvSpPr txBox="1">
            <a:spLocks noChangeArrowheads="1"/>
          </p:cNvSpPr>
          <p:nvPr/>
        </p:nvSpPr>
        <p:spPr bwMode="auto">
          <a:xfrm>
            <a:off x="1412875" y="3013075"/>
            <a:ext cx="6175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49,225</a:t>
            </a:r>
          </a:p>
        </p:txBody>
      </p:sp>
      <p:sp>
        <p:nvSpPr>
          <p:cNvPr id="26641" name="Text Box 20"/>
          <p:cNvSpPr txBox="1">
            <a:spLocks noChangeArrowheads="1"/>
          </p:cNvSpPr>
          <p:nvPr/>
        </p:nvSpPr>
        <p:spPr bwMode="auto">
          <a:xfrm>
            <a:off x="2078038" y="2930525"/>
            <a:ext cx="61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1,121</a:t>
            </a:r>
          </a:p>
        </p:txBody>
      </p:sp>
      <p:sp>
        <p:nvSpPr>
          <p:cNvPr id="26642" name="Text Box 20"/>
          <p:cNvSpPr txBox="1">
            <a:spLocks noChangeArrowheads="1"/>
          </p:cNvSpPr>
          <p:nvPr/>
        </p:nvSpPr>
        <p:spPr bwMode="auto">
          <a:xfrm>
            <a:off x="4419600" y="2549525"/>
            <a:ext cx="61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10,680</a:t>
            </a:r>
          </a:p>
        </p:txBody>
      </p:sp>
      <p:sp>
        <p:nvSpPr>
          <p:cNvPr id="26643" name="Text Box 20"/>
          <p:cNvSpPr txBox="1">
            <a:spLocks noChangeArrowheads="1"/>
          </p:cNvSpPr>
          <p:nvPr/>
        </p:nvSpPr>
        <p:spPr bwMode="auto">
          <a:xfrm>
            <a:off x="4598988" y="2286000"/>
            <a:ext cx="6175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4,180</a:t>
            </a:r>
          </a:p>
        </p:txBody>
      </p:sp>
      <p:sp>
        <p:nvSpPr>
          <p:cNvPr id="26644" name="Text Box 20"/>
          <p:cNvSpPr txBox="1">
            <a:spLocks noChangeArrowheads="1"/>
          </p:cNvSpPr>
          <p:nvPr/>
        </p:nvSpPr>
        <p:spPr bwMode="auto">
          <a:xfrm>
            <a:off x="2909888" y="3906838"/>
            <a:ext cx="615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30,500</a:t>
            </a:r>
          </a:p>
        </p:txBody>
      </p:sp>
      <p:sp>
        <p:nvSpPr>
          <p:cNvPr id="26645" name="Text Box 20"/>
          <p:cNvSpPr txBox="1">
            <a:spLocks noChangeArrowheads="1"/>
          </p:cNvSpPr>
          <p:nvPr/>
        </p:nvSpPr>
        <p:spPr bwMode="auto">
          <a:xfrm>
            <a:off x="3282950" y="4108450"/>
            <a:ext cx="6175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t>2,450</a:t>
            </a:r>
          </a:p>
        </p:txBody>
      </p:sp>
      <p:sp>
        <p:nvSpPr>
          <p:cNvPr id="26646" name="Freeform 26"/>
          <p:cNvSpPr>
            <a:spLocks/>
          </p:cNvSpPr>
          <p:nvPr/>
        </p:nvSpPr>
        <p:spPr bwMode="auto">
          <a:xfrm>
            <a:off x="7831138" y="3086100"/>
            <a:ext cx="1312862" cy="365125"/>
          </a:xfrm>
          <a:custGeom>
            <a:avLst/>
            <a:gdLst>
              <a:gd name="T0" fmla="*/ 165009307 w 1064029"/>
              <a:gd name="T1" fmla="*/ 351430 h 365760"/>
              <a:gd name="T2" fmla="*/ 28361095 w 1064029"/>
              <a:gd name="T3" fmla="*/ 231624 h 365760"/>
              <a:gd name="T4" fmla="*/ 0 w 1064029"/>
              <a:gd name="T5" fmla="*/ 0 h 365760"/>
              <a:gd name="T6" fmla="*/ 0 60000 65536"/>
              <a:gd name="T7" fmla="*/ 0 60000 65536"/>
              <a:gd name="T8" fmla="*/ 0 60000 65536"/>
              <a:gd name="T9" fmla="*/ 0 w 1064029"/>
              <a:gd name="T10" fmla="*/ 0 h 365760"/>
              <a:gd name="T11" fmla="*/ 1064029 w 1064029"/>
              <a:gd name="T12" fmla="*/ 365760 h 365760"/>
            </a:gdLst>
            <a:ahLst/>
            <a:cxnLst>
              <a:cxn ang="T6">
                <a:pos x="T0" y="T1"/>
              </a:cxn>
              <a:cxn ang="T7">
                <a:pos x="T2" y="T3"/>
              </a:cxn>
              <a:cxn ang="T8">
                <a:pos x="T4" y="T5"/>
              </a:cxn>
            </a:cxnLst>
            <a:rect l="T9" t="T10" r="T11" b="T12"/>
            <a:pathLst>
              <a:path w="1064029" h="365760">
                <a:moveTo>
                  <a:pt x="1064029" y="365760"/>
                </a:moveTo>
                <a:cubicBezTo>
                  <a:pt x="712123" y="333894"/>
                  <a:pt x="360218" y="302029"/>
                  <a:pt x="182880" y="241069"/>
                </a:cubicBezTo>
                <a:cubicBezTo>
                  <a:pt x="5542" y="180109"/>
                  <a:pt x="36022" y="47105"/>
                  <a:pt x="0" y="0"/>
                </a:cubicBezTo>
              </a:path>
            </a:pathLst>
          </a:custGeom>
          <a:noFill/>
          <a:ln w="63500" algn="ctr">
            <a:solidFill>
              <a:srgbClr val="FFC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47" name="Freeform 27"/>
          <p:cNvSpPr>
            <a:spLocks/>
          </p:cNvSpPr>
          <p:nvPr/>
        </p:nvSpPr>
        <p:spPr bwMode="auto">
          <a:xfrm>
            <a:off x="2638425" y="3300413"/>
            <a:ext cx="757238" cy="442912"/>
          </a:xfrm>
          <a:custGeom>
            <a:avLst/>
            <a:gdLst>
              <a:gd name="T0" fmla="*/ 0 w 757238"/>
              <a:gd name="T1" fmla="*/ 0 h 442912"/>
              <a:gd name="T2" fmla="*/ 514350 w 757238"/>
              <a:gd name="T3" fmla="*/ 109537 h 442912"/>
              <a:gd name="T4" fmla="*/ 757238 w 757238"/>
              <a:gd name="T5" fmla="*/ 442912 h 442912"/>
              <a:gd name="T6" fmla="*/ 0 60000 65536"/>
              <a:gd name="T7" fmla="*/ 0 60000 65536"/>
              <a:gd name="T8" fmla="*/ 0 60000 65536"/>
              <a:gd name="T9" fmla="*/ 0 w 757238"/>
              <a:gd name="T10" fmla="*/ 0 h 442912"/>
              <a:gd name="T11" fmla="*/ 757238 w 757238"/>
              <a:gd name="T12" fmla="*/ 442912 h 442912"/>
            </a:gdLst>
            <a:ahLst/>
            <a:cxnLst>
              <a:cxn ang="T6">
                <a:pos x="T0" y="T1"/>
              </a:cxn>
              <a:cxn ang="T7">
                <a:pos x="T2" y="T3"/>
              </a:cxn>
              <a:cxn ang="T8">
                <a:pos x="T4" y="T5"/>
              </a:cxn>
            </a:cxnLst>
            <a:rect l="T9" t="T10" r="T11" b="T12"/>
            <a:pathLst>
              <a:path w="757238" h="442912">
                <a:moveTo>
                  <a:pt x="0" y="0"/>
                </a:moveTo>
                <a:cubicBezTo>
                  <a:pt x="194072" y="17859"/>
                  <a:pt x="388144" y="35718"/>
                  <a:pt x="514350" y="109537"/>
                </a:cubicBezTo>
                <a:cubicBezTo>
                  <a:pt x="640556" y="183356"/>
                  <a:pt x="757238" y="442912"/>
                  <a:pt x="757238" y="442912"/>
                </a:cubicBezTo>
              </a:path>
            </a:pathLst>
          </a:custGeom>
          <a:noFill/>
          <a:ln w="53975" algn="ctr">
            <a:solidFill>
              <a:srgbClr val="FFC000"/>
            </a:solidFill>
            <a:round/>
            <a:headEnd type="triangle" w="med" len="lg"/>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48" name="Freeform 28"/>
          <p:cNvSpPr>
            <a:spLocks/>
          </p:cNvSpPr>
          <p:nvPr/>
        </p:nvSpPr>
        <p:spPr bwMode="auto">
          <a:xfrm>
            <a:off x="8129588" y="3019425"/>
            <a:ext cx="1012825" cy="384175"/>
          </a:xfrm>
          <a:custGeom>
            <a:avLst/>
            <a:gdLst>
              <a:gd name="T0" fmla="*/ 325716 w 1064029"/>
              <a:gd name="T1" fmla="*/ 1188511 h 365760"/>
              <a:gd name="T2" fmla="*/ 55982 w 1064029"/>
              <a:gd name="T3" fmla="*/ 783337 h 365760"/>
              <a:gd name="T4" fmla="*/ 0 w 1064029"/>
              <a:gd name="T5" fmla="*/ 0 h 365760"/>
              <a:gd name="T6" fmla="*/ 0 60000 65536"/>
              <a:gd name="T7" fmla="*/ 0 60000 65536"/>
              <a:gd name="T8" fmla="*/ 0 60000 65536"/>
              <a:gd name="T9" fmla="*/ 0 w 1064029"/>
              <a:gd name="T10" fmla="*/ 0 h 365760"/>
              <a:gd name="T11" fmla="*/ 1064029 w 1064029"/>
              <a:gd name="T12" fmla="*/ 365760 h 365760"/>
            </a:gdLst>
            <a:ahLst/>
            <a:cxnLst>
              <a:cxn ang="T6">
                <a:pos x="T0" y="T1"/>
              </a:cxn>
              <a:cxn ang="T7">
                <a:pos x="T2" y="T3"/>
              </a:cxn>
              <a:cxn ang="T8">
                <a:pos x="T4" y="T5"/>
              </a:cxn>
            </a:cxnLst>
            <a:rect l="T9" t="T10" r="T11" b="T12"/>
            <a:pathLst>
              <a:path w="1064029" h="365760">
                <a:moveTo>
                  <a:pt x="1064029" y="365760"/>
                </a:moveTo>
                <a:cubicBezTo>
                  <a:pt x="712123" y="333894"/>
                  <a:pt x="360218" y="302029"/>
                  <a:pt x="182880" y="241069"/>
                </a:cubicBezTo>
                <a:cubicBezTo>
                  <a:pt x="5542" y="180109"/>
                  <a:pt x="36022" y="47105"/>
                  <a:pt x="0" y="0"/>
                </a:cubicBezTo>
              </a:path>
            </a:pathLst>
          </a:custGeom>
          <a:noFill/>
          <a:ln w="47625" algn="ctr">
            <a:solidFill>
              <a:srgbClr val="FFC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49" name="Text Box 20"/>
          <p:cNvSpPr txBox="1">
            <a:spLocks noChangeArrowheads="1"/>
          </p:cNvSpPr>
          <p:nvPr/>
        </p:nvSpPr>
        <p:spPr bwMode="auto">
          <a:xfrm>
            <a:off x="311150" y="3492500"/>
            <a:ext cx="420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637</a:t>
            </a:r>
          </a:p>
        </p:txBody>
      </p:sp>
      <p:sp>
        <p:nvSpPr>
          <p:cNvPr id="26650" name="Text Box 20"/>
          <p:cNvSpPr txBox="1">
            <a:spLocks noChangeArrowheads="1"/>
          </p:cNvSpPr>
          <p:nvPr/>
        </p:nvSpPr>
        <p:spPr bwMode="auto">
          <a:xfrm>
            <a:off x="2846388" y="3144838"/>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313</a:t>
            </a:r>
          </a:p>
        </p:txBody>
      </p:sp>
      <p:sp>
        <p:nvSpPr>
          <p:cNvPr id="26651" name="Text Box 20"/>
          <p:cNvSpPr txBox="1">
            <a:spLocks noChangeArrowheads="1"/>
          </p:cNvSpPr>
          <p:nvPr/>
        </p:nvSpPr>
        <p:spPr bwMode="auto">
          <a:xfrm>
            <a:off x="3268663" y="2892425"/>
            <a:ext cx="4238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425</a:t>
            </a:r>
          </a:p>
        </p:txBody>
      </p:sp>
      <p:sp>
        <p:nvSpPr>
          <p:cNvPr id="26652" name="Text Box 20"/>
          <p:cNvSpPr txBox="1">
            <a:spLocks noChangeArrowheads="1"/>
          </p:cNvSpPr>
          <p:nvPr/>
        </p:nvSpPr>
        <p:spPr bwMode="auto">
          <a:xfrm>
            <a:off x="2898775" y="2868613"/>
            <a:ext cx="455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441</a:t>
            </a:r>
          </a:p>
        </p:txBody>
      </p:sp>
      <p:sp>
        <p:nvSpPr>
          <p:cNvPr id="26653" name="Text Box 20"/>
          <p:cNvSpPr txBox="1">
            <a:spLocks noChangeArrowheads="1"/>
          </p:cNvSpPr>
          <p:nvPr/>
        </p:nvSpPr>
        <p:spPr bwMode="auto">
          <a:xfrm>
            <a:off x="1949450" y="2425700"/>
            <a:ext cx="4349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00" i="1">
                <a:solidFill>
                  <a:srgbClr val="4D4D4D"/>
                </a:solidFill>
              </a:rPr>
              <a:t>452</a:t>
            </a:r>
          </a:p>
        </p:txBody>
      </p:sp>
      <p:sp>
        <p:nvSpPr>
          <p:cNvPr id="26654" name="Text Box 20"/>
          <p:cNvSpPr txBox="1">
            <a:spLocks noChangeArrowheads="1"/>
          </p:cNvSpPr>
          <p:nvPr/>
        </p:nvSpPr>
        <p:spPr bwMode="auto">
          <a:xfrm>
            <a:off x="8235950" y="3082925"/>
            <a:ext cx="434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262</a:t>
            </a:r>
          </a:p>
        </p:txBody>
      </p:sp>
      <p:sp>
        <p:nvSpPr>
          <p:cNvPr id="26655" name="Text Box 20"/>
          <p:cNvSpPr txBox="1">
            <a:spLocks noChangeArrowheads="1"/>
          </p:cNvSpPr>
          <p:nvPr/>
        </p:nvSpPr>
        <p:spPr bwMode="auto">
          <a:xfrm>
            <a:off x="7821613" y="3316288"/>
            <a:ext cx="434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375</a:t>
            </a:r>
          </a:p>
        </p:txBody>
      </p:sp>
      <p:sp>
        <p:nvSpPr>
          <p:cNvPr id="26656" name="Text Box 20"/>
          <p:cNvSpPr txBox="1">
            <a:spLocks noChangeArrowheads="1"/>
          </p:cNvSpPr>
          <p:nvPr/>
        </p:nvSpPr>
        <p:spPr bwMode="auto">
          <a:xfrm>
            <a:off x="3405188" y="2455863"/>
            <a:ext cx="4540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250</a:t>
            </a:r>
          </a:p>
        </p:txBody>
      </p:sp>
      <p:sp>
        <p:nvSpPr>
          <p:cNvPr id="26658" name="Freeform 19"/>
          <p:cNvSpPr>
            <a:spLocks/>
          </p:cNvSpPr>
          <p:nvPr/>
        </p:nvSpPr>
        <p:spPr bwMode="auto">
          <a:xfrm rot="544491">
            <a:off x="3343275" y="2584450"/>
            <a:ext cx="952500" cy="1231900"/>
          </a:xfrm>
          <a:custGeom>
            <a:avLst/>
            <a:gdLst>
              <a:gd name="T0" fmla="*/ 4695 w 1084262"/>
              <a:gd name="T1" fmla="*/ 302717 h 1319212"/>
              <a:gd name="T2" fmla="*/ 3947 w 1084262"/>
              <a:gd name="T3" fmla="*/ 165018 h 1319212"/>
              <a:gd name="T4" fmla="*/ 28372 w 1084262"/>
              <a:gd name="T5" fmla="*/ 5465 h 1319212"/>
              <a:gd name="T6" fmla="*/ 0 60000 65536"/>
              <a:gd name="T7" fmla="*/ 0 60000 65536"/>
              <a:gd name="T8" fmla="*/ 0 60000 65536"/>
              <a:gd name="T9" fmla="*/ 0 w 1084262"/>
              <a:gd name="T10" fmla="*/ 0 h 1319212"/>
              <a:gd name="T11" fmla="*/ 1084262 w 1084262"/>
              <a:gd name="T12" fmla="*/ 1319212 h 1319212"/>
            </a:gdLst>
            <a:ahLst/>
            <a:cxnLst>
              <a:cxn ang="T6">
                <a:pos x="T0" y="T1"/>
              </a:cxn>
              <a:cxn ang="T7">
                <a:pos x="T2" y="T3"/>
              </a:cxn>
              <a:cxn ang="T8">
                <a:pos x="T4" y="T5"/>
              </a:cxn>
            </a:cxnLst>
            <a:rect l="T9" t="T10" r="T11" b="T12"/>
            <a:pathLst>
              <a:path w="1084262" h="1319212">
                <a:moveTo>
                  <a:pt x="179387" y="1319212"/>
                </a:moveTo>
                <a:cubicBezTo>
                  <a:pt x="89693" y="1127124"/>
                  <a:pt x="0" y="935037"/>
                  <a:pt x="150812" y="719137"/>
                </a:cubicBezTo>
                <a:cubicBezTo>
                  <a:pt x="301624" y="503237"/>
                  <a:pt x="1044575" y="0"/>
                  <a:pt x="1084262" y="23812"/>
                </a:cubicBezTo>
              </a:path>
            </a:pathLst>
          </a:custGeom>
          <a:noFill/>
          <a:ln w="66675" algn="ctr">
            <a:solidFill>
              <a:srgbClr val="FFCC00"/>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59" name="Freeform 39"/>
          <p:cNvSpPr>
            <a:spLocks/>
          </p:cNvSpPr>
          <p:nvPr/>
        </p:nvSpPr>
        <p:spPr bwMode="auto">
          <a:xfrm>
            <a:off x="0" y="3424238"/>
            <a:ext cx="3976688" cy="2128837"/>
          </a:xfrm>
          <a:custGeom>
            <a:avLst/>
            <a:gdLst>
              <a:gd name="T0" fmla="*/ 8000014 w 3865419"/>
              <a:gd name="T1" fmla="*/ 471835 h 2208414"/>
              <a:gd name="T2" fmla="*/ 8221204 w 3865419"/>
              <a:gd name="T3" fmla="*/ 640594 h 2208414"/>
              <a:gd name="T4" fmla="*/ 5898635 w 3865419"/>
              <a:gd name="T5" fmla="*/ 840347 h 2208414"/>
              <a:gd name="T6" fmla="*/ 4276505 w 3865419"/>
              <a:gd name="T7" fmla="*/ 192867 h 2208414"/>
              <a:gd name="T8" fmla="*/ 0 w 3865419"/>
              <a:gd name="T9" fmla="*/ 0 h 2208414"/>
              <a:gd name="T10" fmla="*/ 0 60000 65536"/>
              <a:gd name="T11" fmla="*/ 0 60000 65536"/>
              <a:gd name="T12" fmla="*/ 0 60000 65536"/>
              <a:gd name="T13" fmla="*/ 0 60000 65536"/>
              <a:gd name="T14" fmla="*/ 0 60000 65536"/>
              <a:gd name="T15" fmla="*/ 0 w 3865419"/>
              <a:gd name="T16" fmla="*/ 0 h 2208414"/>
              <a:gd name="T17" fmla="*/ 3865419 w 3865419"/>
              <a:gd name="T18" fmla="*/ 2208414 h 2208414"/>
            </a:gdLst>
            <a:ahLst/>
            <a:cxnLst>
              <a:cxn ang="T10">
                <a:pos x="T0" y="T1"/>
              </a:cxn>
              <a:cxn ang="T11">
                <a:pos x="T2" y="T3"/>
              </a:cxn>
              <a:cxn ang="T12">
                <a:pos x="T4" y="T5"/>
              </a:cxn>
              <a:cxn ang="T13">
                <a:pos x="T6" y="T7"/>
              </a:cxn>
              <a:cxn ang="T14">
                <a:pos x="T8" y="T9"/>
              </a:cxn>
            </a:cxnLst>
            <a:rect l="T15" t="T16" r="T17" b="T18"/>
            <a:pathLst>
              <a:path w="3865419" h="2208414">
                <a:moveTo>
                  <a:pt x="3607724" y="1138843"/>
                </a:moveTo>
                <a:cubicBezTo>
                  <a:pt x="3736571" y="1268383"/>
                  <a:pt x="3865419" y="1397924"/>
                  <a:pt x="3707477" y="1546167"/>
                </a:cubicBezTo>
                <a:cubicBezTo>
                  <a:pt x="3549535" y="1694410"/>
                  <a:pt x="2956560" y="2208414"/>
                  <a:pt x="2660073" y="2028305"/>
                </a:cubicBezTo>
                <a:cubicBezTo>
                  <a:pt x="2363586" y="1848196"/>
                  <a:pt x="2371898" y="803564"/>
                  <a:pt x="1928553" y="465513"/>
                </a:cubicBezTo>
                <a:cubicBezTo>
                  <a:pt x="1485208" y="127462"/>
                  <a:pt x="318655" y="77586"/>
                  <a:pt x="0" y="0"/>
                </a:cubicBezTo>
              </a:path>
            </a:pathLst>
          </a:custGeom>
          <a:noFill/>
          <a:ln w="920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O"/>
          </a:p>
        </p:txBody>
      </p:sp>
      <p:sp>
        <p:nvSpPr>
          <p:cNvPr id="26660" name="Text Box 20"/>
          <p:cNvSpPr txBox="1">
            <a:spLocks noChangeArrowheads="1"/>
          </p:cNvSpPr>
          <p:nvPr/>
        </p:nvSpPr>
        <p:spPr bwMode="auto">
          <a:xfrm>
            <a:off x="4002088" y="4616450"/>
            <a:ext cx="523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1,340</a:t>
            </a:r>
          </a:p>
        </p:txBody>
      </p:sp>
      <p:sp>
        <p:nvSpPr>
          <p:cNvPr id="26661" name="Text Box 20"/>
          <p:cNvSpPr txBox="1">
            <a:spLocks noChangeArrowheads="1"/>
          </p:cNvSpPr>
          <p:nvPr/>
        </p:nvSpPr>
        <p:spPr bwMode="auto">
          <a:xfrm>
            <a:off x="5945188" y="4511675"/>
            <a:ext cx="434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900" i="1">
                <a:solidFill>
                  <a:srgbClr val="4D4D4D"/>
                </a:solidFill>
              </a:rPr>
              <a:t>666</a:t>
            </a:r>
          </a:p>
        </p:txBody>
      </p:sp>
      <p:sp>
        <p:nvSpPr>
          <p:cNvPr id="26662" name="Rectangle 42"/>
          <p:cNvSpPr>
            <a:spLocks noChangeArrowheads="1"/>
          </p:cNvSpPr>
          <p:nvPr/>
        </p:nvSpPr>
        <p:spPr bwMode="auto">
          <a:xfrm>
            <a:off x="1828800" y="579120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b="1" i="1" dirty="0" smtClean="0">
                <a:latin typeface="Calibri" pitchFamily="34" charset="0"/>
              </a:rPr>
              <a:t>2014 </a:t>
            </a:r>
            <a:r>
              <a:rPr lang="en-US" b="1" i="1" dirty="0">
                <a:latin typeface="Calibri" pitchFamily="34" charset="0"/>
              </a:rPr>
              <a:t>Global Biofuel Production &amp; Key Export Flows</a:t>
            </a:r>
          </a:p>
        </p:txBody>
      </p:sp>
      <p:pic>
        <p:nvPicPr>
          <p:cNvPr id="26663" name="Picture 7" descr="fas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861050"/>
            <a:ext cx="914400" cy="996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512" y="417860"/>
            <a:ext cx="8928992" cy="850900"/>
          </a:xfrm>
        </p:spPr>
        <p:txBody>
          <a:bodyPr/>
          <a:lstStyle/>
          <a:p>
            <a:r>
              <a:rPr lang="es-CO" sz="2800" dirty="0"/>
              <a:t>El comercio de </a:t>
            </a:r>
            <a:r>
              <a:rPr lang="es-CO" sz="2800" dirty="0" smtClean="0"/>
              <a:t>los </a:t>
            </a:r>
            <a:r>
              <a:rPr lang="es-CO" sz="2800" dirty="0"/>
              <a:t>biocombustibles </a:t>
            </a:r>
            <a:r>
              <a:rPr lang="es-CO" sz="2800" dirty="0" smtClean="0"/>
              <a:t>disminuyó su flujo hacia la EU en 2013 - 2014</a:t>
            </a:r>
            <a:r>
              <a:rPr lang="es-CO" sz="2800" dirty="0"/>
              <a:t/>
            </a:r>
            <a:br>
              <a:rPr lang="es-CO" sz="2800" dirty="0"/>
            </a:br>
            <a:endParaRPr lang="es-CO" sz="2800" dirty="0"/>
          </a:p>
        </p:txBody>
      </p:sp>
    </p:spTree>
    <p:extLst>
      <p:ext uri="{BB962C8B-B14F-4D97-AF65-F5344CB8AC3E}">
        <p14:creationId xmlns:p14="http://schemas.microsoft.com/office/powerpoint/2010/main" val="2030759452"/>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Los mercados en el mundo</a:t>
            </a:r>
            <a:endParaRPr lang="es-CO" dirty="0"/>
          </a:p>
        </p:txBody>
      </p:sp>
      <p:sp>
        <p:nvSpPr>
          <p:cNvPr id="4" name="3 Marcador de contenido"/>
          <p:cNvSpPr>
            <a:spLocks noGrp="1"/>
          </p:cNvSpPr>
          <p:nvPr>
            <p:ph idx="1"/>
          </p:nvPr>
        </p:nvSpPr>
        <p:spPr>
          <a:xfrm>
            <a:off x="467544" y="1628800"/>
            <a:ext cx="3970784" cy="4525963"/>
          </a:xfrm>
        </p:spPr>
        <p:txBody>
          <a:bodyPr/>
          <a:lstStyle/>
          <a:p>
            <a:pPr marL="0" indent="0">
              <a:buNone/>
            </a:pPr>
            <a:r>
              <a:rPr lang="es-CO" sz="2000" b="1" dirty="0" smtClean="0"/>
              <a:t>Boom de biocombustibles</a:t>
            </a:r>
          </a:p>
          <a:p>
            <a:r>
              <a:rPr lang="es-CO" sz="2000" dirty="0" smtClean="0"/>
              <a:t>Unión Europea  RED </a:t>
            </a:r>
          </a:p>
          <a:p>
            <a:r>
              <a:rPr lang="es-CO" sz="2000" dirty="0" smtClean="0"/>
              <a:t>USA    EISA (2007) - RFS1 </a:t>
            </a:r>
            <a:r>
              <a:rPr lang="es-CO" sz="2000" dirty="0"/>
              <a:t>y 2</a:t>
            </a:r>
          </a:p>
          <a:p>
            <a:r>
              <a:rPr lang="es-CO" sz="2000" dirty="0" smtClean="0"/>
              <a:t>SE Asiático: </a:t>
            </a:r>
            <a:r>
              <a:rPr lang="es-CO" sz="2000" b="1" dirty="0" smtClean="0">
                <a:solidFill>
                  <a:schemeClr val="accent2">
                    <a:lumMod val="75000"/>
                  </a:schemeClr>
                </a:solidFill>
              </a:rPr>
              <a:t>Impuestos a la exportación</a:t>
            </a:r>
          </a:p>
          <a:p>
            <a:r>
              <a:rPr lang="es-CO" sz="2000" dirty="0" smtClean="0"/>
              <a:t>Brasil – Argentina.</a:t>
            </a:r>
          </a:p>
          <a:p>
            <a:pPr lvl="1"/>
            <a:r>
              <a:rPr lang="es-CO" sz="1800" dirty="0" smtClean="0"/>
              <a:t>Crecimiento de producción y capacidad instalada, </a:t>
            </a:r>
            <a:r>
              <a:rPr lang="es-CO" sz="1800" b="1" dirty="0" smtClean="0">
                <a:solidFill>
                  <a:srgbClr val="FF0000"/>
                </a:solidFill>
              </a:rPr>
              <a:t>Brasil para consumo interno</a:t>
            </a:r>
          </a:p>
          <a:p>
            <a:pPr lvl="1"/>
            <a:r>
              <a:rPr lang="es-CO" sz="1800" b="1" dirty="0" smtClean="0">
                <a:solidFill>
                  <a:schemeClr val="accent2">
                    <a:lumMod val="75000"/>
                  </a:schemeClr>
                </a:solidFill>
              </a:rPr>
              <a:t>Argentina para exportación</a:t>
            </a:r>
          </a:p>
          <a:p>
            <a:pPr marL="0" indent="0">
              <a:buNone/>
            </a:pPr>
            <a:r>
              <a:rPr lang="es-CO" sz="2000" dirty="0" smtClean="0"/>
              <a:t>Se fortalece el Link entre precios de  aceites vegetales y  petróleo crudo</a:t>
            </a:r>
          </a:p>
          <a:p>
            <a:endParaRPr lang="es-CO" sz="2000" dirty="0"/>
          </a:p>
        </p:txBody>
      </p:sp>
      <p:sp>
        <p:nvSpPr>
          <p:cNvPr id="3" name="2 Marcador de texto"/>
          <p:cNvSpPr>
            <a:spLocks noGrp="1"/>
          </p:cNvSpPr>
          <p:nvPr>
            <p:ph type="body" idx="4294967295"/>
          </p:nvPr>
        </p:nvSpPr>
        <p:spPr>
          <a:xfrm>
            <a:off x="0" y="1061045"/>
            <a:ext cx="4040188" cy="639763"/>
          </a:xfrm>
        </p:spPr>
        <p:txBody>
          <a:bodyPr anchor="ctr"/>
          <a:lstStyle/>
          <a:p>
            <a:pPr marL="0" indent="0" algn="ctr">
              <a:buNone/>
            </a:pPr>
            <a:r>
              <a:rPr lang="es-CO" sz="2800" b="1" dirty="0" smtClean="0"/>
              <a:t>2008 - 2012</a:t>
            </a:r>
            <a:endParaRPr lang="es-CO" sz="2800" b="1" dirty="0"/>
          </a:p>
        </p:txBody>
      </p:sp>
      <p:sp>
        <p:nvSpPr>
          <p:cNvPr id="5" name="4 Marcador de texto"/>
          <p:cNvSpPr>
            <a:spLocks noGrp="1"/>
          </p:cNvSpPr>
          <p:nvPr>
            <p:ph type="body" sz="quarter" idx="4294967295"/>
          </p:nvPr>
        </p:nvSpPr>
        <p:spPr>
          <a:xfrm>
            <a:off x="4860032" y="1061045"/>
            <a:ext cx="4041775" cy="639763"/>
          </a:xfrm>
        </p:spPr>
        <p:txBody>
          <a:bodyPr anchor="ctr"/>
          <a:lstStyle/>
          <a:p>
            <a:pPr marL="0" indent="0" algn="ctr">
              <a:buNone/>
            </a:pPr>
            <a:r>
              <a:rPr lang="es-CO" sz="2800" b="1" dirty="0" smtClean="0"/>
              <a:t>2013 - 2014</a:t>
            </a:r>
            <a:endParaRPr lang="es-CO" sz="2800" b="1" dirty="0"/>
          </a:p>
        </p:txBody>
      </p:sp>
      <p:sp>
        <p:nvSpPr>
          <p:cNvPr id="6" name="5 Marcador de contenido"/>
          <p:cNvSpPr>
            <a:spLocks noGrp="1"/>
          </p:cNvSpPr>
          <p:nvPr>
            <p:ph sz="quarter" idx="4294967295"/>
          </p:nvPr>
        </p:nvSpPr>
        <p:spPr>
          <a:xfrm>
            <a:off x="4860032" y="1637953"/>
            <a:ext cx="4041775" cy="3951287"/>
          </a:xfrm>
        </p:spPr>
        <p:txBody>
          <a:bodyPr/>
          <a:lstStyle/>
          <a:p>
            <a:pPr marL="0" indent="0">
              <a:buNone/>
            </a:pPr>
            <a:r>
              <a:rPr lang="es-CO" sz="2000" b="1" dirty="0" smtClean="0"/>
              <a:t>Boom de nuevas tecnologías de hidrocarburos </a:t>
            </a:r>
            <a:r>
              <a:rPr lang="es-CO" sz="2000" b="1" dirty="0" err="1" smtClean="0"/>
              <a:t>Oil</a:t>
            </a:r>
            <a:r>
              <a:rPr lang="es-CO" sz="2000" b="1" dirty="0" smtClean="0"/>
              <a:t> &amp; Gas</a:t>
            </a:r>
          </a:p>
          <a:p>
            <a:r>
              <a:rPr lang="es-CO" sz="2000" u="sng" dirty="0" smtClean="0"/>
              <a:t>Ataque frontal del sector petrolero a los </a:t>
            </a:r>
            <a:r>
              <a:rPr lang="es-CO" sz="2000" u="sng" dirty="0" err="1" smtClean="0"/>
              <a:t>BCB’s</a:t>
            </a:r>
            <a:endParaRPr lang="es-CO" sz="2000" u="sng" dirty="0" smtClean="0"/>
          </a:p>
          <a:p>
            <a:r>
              <a:rPr lang="es-CO" sz="2000" dirty="0" smtClean="0"/>
              <a:t>Ralentización de </a:t>
            </a:r>
            <a:r>
              <a:rPr lang="es-CO" sz="2000" b="1" dirty="0" smtClean="0">
                <a:effectLst>
                  <a:outerShdw blurRad="38100" dist="38100" dir="2700000" algn="tl">
                    <a:srgbClr val="000000">
                      <a:alpha val="43137"/>
                    </a:srgbClr>
                  </a:outerShdw>
                </a:effectLst>
              </a:rPr>
              <a:t>mandatos de mezcla</a:t>
            </a:r>
            <a:r>
              <a:rPr lang="es-CO" sz="2000" dirty="0" smtClean="0"/>
              <a:t> en principales mercados  hemisferio norte.</a:t>
            </a:r>
          </a:p>
          <a:p>
            <a:r>
              <a:rPr lang="es-CO" sz="2000" dirty="0" smtClean="0"/>
              <a:t>Incremento en los mandatos en los países productores de agro energéticos y de Biocombustibles.</a:t>
            </a:r>
          </a:p>
          <a:p>
            <a:endParaRPr lang="es-CO" sz="2000" dirty="0"/>
          </a:p>
        </p:txBody>
      </p:sp>
    </p:spTree>
    <p:extLst>
      <p:ext uri="{BB962C8B-B14F-4D97-AF65-F5344CB8AC3E}">
        <p14:creationId xmlns:p14="http://schemas.microsoft.com/office/powerpoint/2010/main" val="1462249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601663" y="1233488"/>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15000"/>
              </a:spcBef>
            </a:pPr>
            <a:endParaRPr lang="en-US" sz="2800">
              <a:solidFill>
                <a:srgbClr val="CCFFCC"/>
              </a:solidFill>
              <a:latin typeface="Calibri" pitchFamily="34" charset="0"/>
            </a:endParaRPr>
          </a:p>
        </p:txBody>
      </p:sp>
      <p:sp>
        <p:nvSpPr>
          <p:cNvPr id="27651" name="Text Box 20"/>
          <p:cNvSpPr txBox="1">
            <a:spLocks noChangeArrowheads="1"/>
          </p:cNvSpPr>
          <p:nvPr/>
        </p:nvSpPr>
        <p:spPr bwMode="auto">
          <a:xfrm>
            <a:off x="1581150" y="6604084"/>
            <a:ext cx="6572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US" sz="1050" b="1" i="1" dirty="0"/>
              <a:t>Fuentes: </a:t>
            </a:r>
            <a:r>
              <a:rPr lang="en-US" sz="1050" i="1" dirty="0"/>
              <a:t>FAS/USDA 2011 Annual Biofuel Reports &amp; FO </a:t>
            </a:r>
            <a:r>
              <a:rPr lang="en-US" sz="1050" i="1" dirty="0" err="1"/>
              <a:t>Licht</a:t>
            </a:r>
            <a:r>
              <a:rPr lang="en-US" sz="1050" i="1" dirty="0"/>
              <a:t>/</a:t>
            </a:r>
            <a:r>
              <a:rPr lang="en-US" sz="1050" i="1" dirty="0" err="1"/>
              <a:t>AgraInforma</a:t>
            </a:r>
            <a:r>
              <a:rPr lang="en-US" sz="1050" i="1" dirty="0"/>
              <a:t> Ltd.</a:t>
            </a:r>
          </a:p>
        </p:txBody>
      </p:sp>
      <p:pic>
        <p:nvPicPr>
          <p:cNvPr id="27652" name="Picture 7" descr="Biofuel Production_2020 (FAS FOLicht pre-2012 basel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0038"/>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nvSpPr>
        <p:spPr bwMode="auto">
          <a:xfrm>
            <a:off x="5486400" y="5638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400" i="1">
                <a:latin typeface="Calibri" pitchFamily="34" charset="0"/>
              </a:rPr>
              <a:t>2020 Forecasted</a:t>
            </a:r>
          </a:p>
        </p:txBody>
      </p:sp>
      <p:pic>
        <p:nvPicPr>
          <p:cNvPr id="27654" name="Picture 7" descr="fas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861050"/>
            <a:ext cx="914400" cy="996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323528" y="843465"/>
            <a:ext cx="8686800" cy="830997"/>
          </a:xfrm>
          <a:prstGeom prst="rect">
            <a:avLst/>
          </a:prstGeom>
          <a:noFill/>
          <a:ln w="9525">
            <a:noFill/>
            <a:miter lim="800000"/>
            <a:headEnd/>
            <a:tailEnd/>
          </a:ln>
        </p:spPr>
        <p:txBody>
          <a:bodyPr>
            <a:spAutoFit/>
          </a:bodyPr>
          <a:lstStyle/>
          <a:p>
            <a:pPr algn="ctr">
              <a:spcBef>
                <a:spcPct val="50000"/>
              </a:spcBef>
              <a:defRPr/>
            </a:pPr>
            <a:r>
              <a:rPr lang="es-CO" sz="1600" b="1" i="1" dirty="0">
                <a:cs typeface="Arial" pitchFamily="34" charset="0"/>
              </a:rPr>
              <a:t/>
            </a:r>
            <a:br>
              <a:rPr lang="es-CO" sz="1600" b="1" i="1" dirty="0">
                <a:cs typeface="Arial" pitchFamily="34" charset="0"/>
              </a:rPr>
            </a:br>
            <a:r>
              <a:rPr lang="es-CO" sz="1600" i="1" dirty="0">
                <a:cs typeface="Arial" pitchFamily="34" charset="0"/>
              </a:rPr>
              <a:t>La desaceleración se centrará en la UE y no supone </a:t>
            </a:r>
            <a:r>
              <a:rPr lang="es-CO" sz="1600" b="1" i="1" u="sng" dirty="0">
                <a:cs typeface="Arial" pitchFamily="34" charset="0"/>
              </a:rPr>
              <a:t>ningún avance en la comercialización de tecnologías de “Próxima Generación”</a:t>
            </a:r>
            <a:r>
              <a:rPr lang="es-CO" sz="1600" i="1" dirty="0">
                <a:cs typeface="Arial" pitchFamily="34" charset="0"/>
              </a:rPr>
              <a:t>. EU deja de crecer en el 2015 debido a la RFS-2.</a:t>
            </a:r>
          </a:p>
        </p:txBody>
      </p:sp>
      <p:sp>
        <p:nvSpPr>
          <p:cNvPr id="3" name="2 Título"/>
          <p:cNvSpPr>
            <a:spLocks noGrp="1"/>
          </p:cNvSpPr>
          <p:nvPr>
            <p:ph type="title"/>
          </p:nvPr>
        </p:nvSpPr>
        <p:spPr>
          <a:xfrm>
            <a:off x="179513" y="116632"/>
            <a:ext cx="8830815" cy="850900"/>
          </a:xfrm>
        </p:spPr>
        <p:txBody>
          <a:bodyPr/>
          <a:lstStyle/>
          <a:p>
            <a:r>
              <a:rPr lang="es-CO" sz="2800" dirty="0" smtClean="0"/>
              <a:t>La producción mundial de biocombustibles aumentará hasta 2020 pero a un ritmo más lento</a:t>
            </a:r>
            <a:endParaRPr lang="es-CO" sz="2800" dirty="0"/>
          </a:p>
        </p:txBody>
      </p:sp>
    </p:spTree>
    <p:extLst>
      <p:ext uri="{BB962C8B-B14F-4D97-AF65-F5344CB8AC3E}">
        <p14:creationId xmlns:p14="http://schemas.microsoft.com/office/powerpoint/2010/main" val="2705153537"/>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601663" y="1233488"/>
            <a:ext cx="7820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15000"/>
              </a:spcBef>
            </a:pPr>
            <a:endParaRPr lang="en-US" sz="2800">
              <a:solidFill>
                <a:srgbClr val="CCFFCC"/>
              </a:solidFill>
              <a:latin typeface="Calibri" pitchFamily="34" charset="0"/>
            </a:endParaRPr>
          </a:p>
        </p:txBody>
      </p:sp>
      <p:pic>
        <p:nvPicPr>
          <p:cNvPr id="28675" name="Content Placeholder 3" descr="BiofuelProd with Cellulosic_202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57338"/>
            <a:ext cx="9144000" cy="493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35496" y="918944"/>
            <a:ext cx="9001000" cy="584775"/>
          </a:xfrm>
          <a:prstGeom prst="rect">
            <a:avLst/>
          </a:prstGeom>
          <a:noFill/>
          <a:ln w="9525">
            <a:noFill/>
            <a:miter lim="800000"/>
            <a:headEnd/>
            <a:tailEnd/>
          </a:ln>
        </p:spPr>
        <p:txBody>
          <a:bodyPr wrap="square">
            <a:spAutoFit/>
          </a:bodyPr>
          <a:lstStyle/>
          <a:p>
            <a:pPr algn="ctr">
              <a:defRPr/>
            </a:pPr>
            <a:r>
              <a:rPr lang="en-US" sz="1600" i="1" dirty="0" smtClean="0">
                <a:cs typeface="Arial" pitchFamily="34" charset="0"/>
              </a:rPr>
              <a:t>Un </a:t>
            </a:r>
            <a:r>
              <a:rPr lang="en-US" sz="1600" i="1" dirty="0" err="1">
                <a:cs typeface="Arial" pitchFamily="34" charset="0"/>
              </a:rPr>
              <a:t>avance</a:t>
            </a:r>
            <a:r>
              <a:rPr lang="en-US" sz="1600" i="1" dirty="0">
                <a:cs typeface="Arial" pitchFamily="34" charset="0"/>
              </a:rPr>
              <a:t> </a:t>
            </a:r>
            <a:r>
              <a:rPr lang="en-US" sz="1600" i="1" dirty="0" err="1" smtClean="0">
                <a:cs typeface="Arial" pitchFamily="34" charset="0"/>
              </a:rPr>
              <a:t>tecnólogico</a:t>
            </a:r>
            <a:r>
              <a:rPr lang="en-US" sz="1600" i="1" dirty="0" smtClean="0">
                <a:cs typeface="Arial" pitchFamily="34" charset="0"/>
              </a:rPr>
              <a:t> </a:t>
            </a:r>
            <a:r>
              <a:rPr lang="en-US" sz="1600" i="1" dirty="0" err="1">
                <a:cs typeface="Arial" pitchFamily="34" charset="0"/>
              </a:rPr>
              <a:t>podria</a:t>
            </a:r>
            <a:r>
              <a:rPr lang="en-US" sz="1600" i="1" dirty="0">
                <a:cs typeface="Arial" pitchFamily="34" charset="0"/>
              </a:rPr>
              <a:t> </a:t>
            </a:r>
            <a:r>
              <a:rPr lang="en-US" sz="1600" i="1" dirty="0" err="1">
                <a:cs typeface="Arial" pitchFamily="34" charset="0"/>
              </a:rPr>
              <a:t>sobrealimentar</a:t>
            </a:r>
            <a:r>
              <a:rPr lang="en-US" sz="1600" i="1" dirty="0">
                <a:cs typeface="Arial" pitchFamily="34" charset="0"/>
              </a:rPr>
              <a:t> </a:t>
            </a:r>
            <a:r>
              <a:rPr lang="en-US" sz="1600" i="1" dirty="0" err="1">
                <a:cs typeface="Arial" pitchFamily="34" charset="0"/>
              </a:rPr>
              <a:t>toda</a:t>
            </a:r>
            <a:r>
              <a:rPr lang="en-US" sz="1600" i="1" dirty="0">
                <a:cs typeface="Arial" pitchFamily="34" charset="0"/>
              </a:rPr>
              <a:t> la </a:t>
            </a:r>
            <a:r>
              <a:rPr lang="en-US" sz="1600" i="1" dirty="0" err="1">
                <a:cs typeface="Arial" pitchFamily="34" charset="0"/>
              </a:rPr>
              <a:t>industria</a:t>
            </a:r>
            <a:r>
              <a:rPr lang="en-US" sz="1600" i="1" dirty="0">
                <a:cs typeface="Arial" pitchFamily="34" charset="0"/>
              </a:rPr>
              <a:t>, no </a:t>
            </a:r>
            <a:r>
              <a:rPr lang="en-US" sz="1600" i="1" dirty="0" err="1">
                <a:cs typeface="Arial" pitchFamily="34" charset="0"/>
              </a:rPr>
              <a:t>sólo</a:t>
            </a:r>
            <a:r>
              <a:rPr lang="en-US" sz="1600" i="1" dirty="0">
                <a:cs typeface="Arial" pitchFamily="34" charset="0"/>
              </a:rPr>
              <a:t> en EU, </a:t>
            </a:r>
            <a:r>
              <a:rPr lang="en-US" sz="1600" i="1" dirty="0" err="1">
                <a:cs typeface="Arial" pitchFamily="34" charset="0"/>
              </a:rPr>
              <a:t>sino</a:t>
            </a:r>
            <a:r>
              <a:rPr lang="en-US" sz="1600" i="1" dirty="0">
                <a:cs typeface="Arial" pitchFamily="34" charset="0"/>
              </a:rPr>
              <a:t> en </a:t>
            </a:r>
            <a:r>
              <a:rPr lang="en-US" sz="1600" i="1" dirty="0" err="1">
                <a:cs typeface="Arial" pitchFamily="34" charset="0"/>
              </a:rPr>
              <a:t>todo</a:t>
            </a:r>
            <a:r>
              <a:rPr lang="en-US" sz="1600" i="1" dirty="0">
                <a:cs typeface="Arial" pitchFamily="34" charset="0"/>
              </a:rPr>
              <a:t> el </a:t>
            </a:r>
            <a:r>
              <a:rPr lang="en-US" sz="1600" i="1" dirty="0" err="1">
                <a:cs typeface="Arial" pitchFamily="34" charset="0"/>
              </a:rPr>
              <a:t>mundo</a:t>
            </a:r>
            <a:r>
              <a:rPr lang="en-US" sz="1600" i="1" dirty="0">
                <a:cs typeface="Arial" pitchFamily="34" charset="0"/>
              </a:rPr>
              <a:t>, en especial en </a:t>
            </a:r>
            <a:r>
              <a:rPr lang="en-US" sz="1600" i="1" dirty="0" err="1">
                <a:cs typeface="Arial" pitchFamily="34" charset="0"/>
              </a:rPr>
              <a:t>aquellas</a:t>
            </a:r>
            <a:r>
              <a:rPr lang="en-US" sz="1600" i="1" dirty="0">
                <a:cs typeface="Arial" pitchFamily="34" charset="0"/>
              </a:rPr>
              <a:t> </a:t>
            </a:r>
            <a:r>
              <a:rPr lang="en-US" sz="1600" i="1" dirty="0" err="1">
                <a:cs typeface="Arial" pitchFamily="34" charset="0"/>
              </a:rPr>
              <a:t>regiones</a:t>
            </a:r>
            <a:r>
              <a:rPr lang="en-US" sz="1600" i="1" dirty="0">
                <a:cs typeface="Arial" pitchFamily="34" charset="0"/>
              </a:rPr>
              <a:t> con la mayor </a:t>
            </a:r>
            <a:r>
              <a:rPr lang="en-US" sz="1600" b="1" i="1" u="sng" dirty="0" err="1" smtClean="0">
                <a:cs typeface="Arial" pitchFamily="34" charset="0"/>
              </a:rPr>
              <a:t>energía</a:t>
            </a:r>
            <a:r>
              <a:rPr lang="en-US" sz="1600" b="1" i="1" u="sng" dirty="0" smtClean="0">
                <a:cs typeface="Arial" pitchFamily="34" charset="0"/>
              </a:rPr>
              <a:t> </a:t>
            </a:r>
            <a:r>
              <a:rPr lang="en-US" sz="1600" b="1" i="1" u="sng" dirty="0">
                <a:cs typeface="Arial" pitchFamily="34" charset="0"/>
              </a:rPr>
              <a:t>nuclear</a:t>
            </a:r>
          </a:p>
        </p:txBody>
      </p:sp>
      <p:pic>
        <p:nvPicPr>
          <p:cNvPr id="28677" name="Picture 7" descr="faslog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5861050"/>
            <a:ext cx="914400" cy="996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2209800" y="6499829"/>
            <a:ext cx="6019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50" b="1" i="1"/>
              <a:t>Fuentes: FAS/USDA 2011 Annual Biofuel Reports </a:t>
            </a:r>
            <a:endParaRPr lang="en-US" sz="1050" b="1">
              <a:latin typeface="Calibri" pitchFamily="34" charset="0"/>
            </a:endParaRPr>
          </a:p>
        </p:txBody>
      </p:sp>
      <p:sp>
        <p:nvSpPr>
          <p:cNvPr id="28679" name="Rectangle 8"/>
          <p:cNvSpPr>
            <a:spLocks noChangeArrowheads="1"/>
          </p:cNvSpPr>
          <p:nvPr/>
        </p:nvSpPr>
        <p:spPr bwMode="auto">
          <a:xfrm>
            <a:off x="5486400" y="5638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400" i="1">
                <a:latin typeface="Calibri" pitchFamily="34" charset="0"/>
              </a:rPr>
              <a:t>2020 Forecasted</a:t>
            </a:r>
          </a:p>
        </p:txBody>
      </p:sp>
      <p:sp>
        <p:nvSpPr>
          <p:cNvPr id="2" name="1 Título"/>
          <p:cNvSpPr>
            <a:spLocks noGrp="1"/>
          </p:cNvSpPr>
          <p:nvPr>
            <p:ph type="title"/>
          </p:nvPr>
        </p:nvSpPr>
        <p:spPr>
          <a:xfrm>
            <a:off x="107505" y="201836"/>
            <a:ext cx="9036495" cy="850900"/>
          </a:xfrm>
        </p:spPr>
        <p:txBody>
          <a:bodyPr/>
          <a:lstStyle/>
          <a:p>
            <a:r>
              <a:rPr lang="es-CO" sz="2400" dirty="0" smtClean="0"/>
              <a:t>La comercialización de los biocombustibles de nueva generación podrían cambiar drásticamente el panorama</a:t>
            </a:r>
            <a:br>
              <a:rPr lang="es-CO" sz="2400" dirty="0" smtClean="0"/>
            </a:br>
            <a:endParaRPr lang="es-CO" sz="2400" dirty="0"/>
          </a:p>
        </p:txBody>
      </p:sp>
    </p:spTree>
    <p:extLst>
      <p:ext uri="{BB962C8B-B14F-4D97-AF65-F5344CB8AC3E}">
        <p14:creationId xmlns:p14="http://schemas.microsoft.com/office/powerpoint/2010/main" val="2504105232"/>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29291" y="308463"/>
            <a:ext cx="8535322" cy="120032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24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CO" dirty="0" smtClean="0"/>
              <a:t>Demanda de biocombustibles (</a:t>
            </a:r>
            <a:r>
              <a:rPr lang="es-CO" dirty="0"/>
              <a:t>5010 millones de barriles equivalentes de petróleo en el año 2050) Y necesidad de </a:t>
            </a:r>
            <a:r>
              <a:rPr lang="es-CO" dirty="0" smtClean="0"/>
              <a:t>tierra-ha</a:t>
            </a:r>
            <a:endParaRPr lang="es-CO" dirty="0"/>
          </a:p>
        </p:txBody>
      </p:sp>
      <p:sp>
        <p:nvSpPr>
          <p:cNvPr id="32771" name="10 CuadroTexto"/>
          <p:cNvSpPr txBox="1">
            <a:spLocks noChangeArrowheads="1"/>
          </p:cNvSpPr>
          <p:nvPr/>
        </p:nvSpPr>
        <p:spPr bwMode="auto">
          <a:xfrm>
            <a:off x="3059583" y="6487452"/>
            <a:ext cx="511281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CO" sz="1050" b="1" dirty="0"/>
              <a:t>Fuente: </a:t>
            </a:r>
            <a:r>
              <a:rPr lang="es-CO" sz="1050" dirty="0"/>
              <a:t>IEA – </a:t>
            </a:r>
            <a:r>
              <a:rPr lang="es-CO" sz="1050" dirty="0" smtClean="0"/>
              <a:t>International </a:t>
            </a:r>
            <a:r>
              <a:rPr lang="es-CO" sz="1050" dirty="0" err="1"/>
              <a:t>Energy</a:t>
            </a:r>
            <a:r>
              <a:rPr lang="es-CO" sz="1050" dirty="0"/>
              <a:t> Agency</a:t>
            </a:r>
          </a:p>
        </p:txBody>
      </p:sp>
      <p:pic>
        <p:nvPicPr>
          <p:cNvPr id="32772" name="22 Imagen" descr="Demand of biofuels (left) and resulting land demanda (right) in this roadmap.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64" y="1827982"/>
            <a:ext cx="87487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051699"/>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409" y="836712"/>
            <a:ext cx="7027983" cy="501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148064" y="6513960"/>
            <a:ext cx="2952328" cy="253916"/>
          </a:xfrm>
          <a:prstGeom prst="rect">
            <a:avLst/>
          </a:prstGeom>
          <a:noFill/>
        </p:spPr>
        <p:txBody>
          <a:bodyPr wrap="square" rtlCol="0">
            <a:spAutoFit/>
          </a:bodyPr>
          <a:lstStyle/>
          <a:p>
            <a:pPr algn="r"/>
            <a:r>
              <a:rPr lang="es-CO" sz="1050" dirty="0" smtClean="0"/>
              <a:t>© LMC International 2014</a:t>
            </a:r>
            <a:endParaRPr lang="es-CO" sz="1050" dirty="0"/>
          </a:p>
        </p:txBody>
      </p:sp>
      <p:sp>
        <p:nvSpPr>
          <p:cNvPr id="3" name="2 Título"/>
          <p:cNvSpPr>
            <a:spLocks noGrp="1"/>
          </p:cNvSpPr>
          <p:nvPr>
            <p:ph type="title"/>
          </p:nvPr>
        </p:nvSpPr>
        <p:spPr>
          <a:xfrm>
            <a:off x="251520" y="44624"/>
            <a:ext cx="8424935" cy="850900"/>
          </a:xfrm>
        </p:spPr>
        <p:txBody>
          <a:bodyPr/>
          <a:lstStyle/>
          <a:p>
            <a:r>
              <a:rPr lang="es-CO" sz="2800" dirty="0" smtClean="0"/>
              <a:t>Estimación de demanda de biodiesel  2024</a:t>
            </a:r>
            <a:endParaRPr lang="es-CO" sz="2800" dirty="0"/>
          </a:p>
        </p:txBody>
      </p:sp>
    </p:spTree>
    <p:extLst>
      <p:ext uri="{BB962C8B-B14F-4D97-AF65-F5344CB8AC3E}">
        <p14:creationId xmlns:p14="http://schemas.microsoft.com/office/powerpoint/2010/main" val="3559454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796" y="1041398"/>
            <a:ext cx="7020943" cy="504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148064" y="6513960"/>
            <a:ext cx="2952328" cy="253916"/>
          </a:xfrm>
          <a:prstGeom prst="rect">
            <a:avLst/>
          </a:prstGeom>
          <a:noFill/>
        </p:spPr>
        <p:txBody>
          <a:bodyPr wrap="square" rtlCol="0">
            <a:spAutoFit/>
          </a:bodyPr>
          <a:lstStyle/>
          <a:p>
            <a:pPr algn="r"/>
            <a:r>
              <a:rPr lang="es-CO" sz="1050" dirty="0" smtClean="0"/>
              <a:t>© LMC International 2014</a:t>
            </a:r>
            <a:endParaRPr lang="es-CO" sz="1050" dirty="0"/>
          </a:p>
        </p:txBody>
      </p:sp>
      <p:sp>
        <p:nvSpPr>
          <p:cNvPr id="3" name="2 Título"/>
          <p:cNvSpPr>
            <a:spLocks noGrp="1"/>
          </p:cNvSpPr>
          <p:nvPr>
            <p:ph type="title"/>
          </p:nvPr>
        </p:nvSpPr>
        <p:spPr>
          <a:xfrm>
            <a:off x="251520" y="-27384"/>
            <a:ext cx="8352927" cy="850900"/>
          </a:xfrm>
        </p:spPr>
        <p:txBody>
          <a:bodyPr/>
          <a:lstStyle/>
          <a:p>
            <a:r>
              <a:rPr lang="es-CO" sz="2800" dirty="0" smtClean="0"/>
              <a:t>Estimación de  oferta de biodiesel  2024</a:t>
            </a:r>
            <a:endParaRPr lang="es-CO" sz="2800" dirty="0"/>
          </a:p>
        </p:txBody>
      </p:sp>
    </p:spTree>
    <p:extLst>
      <p:ext uri="{BB962C8B-B14F-4D97-AF65-F5344CB8AC3E}">
        <p14:creationId xmlns:p14="http://schemas.microsoft.com/office/powerpoint/2010/main" val="219002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4674" y="547492"/>
            <a:ext cx="4113310" cy="356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5594" y="2130160"/>
            <a:ext cx="4320902" cy="381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2843808" y="2852936"/>
            <a:ext cx="1584176" cy="1800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Elipse"/>
          <p:cNvSpPr/>
          <p:nvPr/>
        </p:nvSpPr>
        <p:spPr>
          <a:xfrm>
            <a:off x="7164288" y="4039720"/>
            <a:ext cx="1800200" cy="39739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 name="3 Conector recto de flecha"/>
          <p:cNvCxnSpPr>
            <a:endCxn id="2" idx="0"/>
          </p:cNvCxnSpPr>
          <p:nvPr/>
        </p:nvCxnSpPr>
        <p:spPr>
          <a:xfrm flipH="1">
            <a:off x="3635896" y="1052736"/>
            <a:ext cx="2016224" cy="1800200"/>
          </a:xfrm>
          <a:prstGeom prst="straightConnector1">
            <a:avLst/>
          </a:prstGeom>
          <a:ln w="412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5652120" y="1052736"/>
            <a:ext cx="2412268" cy="2986984"/>
          </a:xfrm>
          <a:prstGeom prst="straightConnector1">
            <a:avLst/>
          </a:prstGeom>
          <a:ln w="412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redondeado"/>
          <p:cNvSpPr/>
          <p:nvPr/>
        </p:nvSpPr>
        <p:spPr>
          <a:xfrm>
            <a:off x="4409836" y="549130"/>
            <a:ext cx="244827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70C0"/>
                </a:solidFill>
                <a:latin typeface="Times New Roman" panose="02020603050405020304" pitchFamily="18" charset="0"/>
                <a:cs typeface="Times New Roman" panose="02020603050405020304" pitchFamily="18" charset="0"/>
              </a:rPr>
              <a:t>USA </a:t>
            </a:r>
            <a:r>
              <a:rPr lang="es-CO" b="1" dirty="0" err="1" smtClean="0">
                <a:solidFill>
                  <a:srgbClr val="0070C0"/>
                </a:solidFill>
                <a:latin typeface="Times New Roman" panose="02020603050405020304" pitchFamily="18" charset="0"/>
                <a:cs typeface="Times New Roman" panose="02020603050405020304" pitchFamily="18" charset="0"/>
              </a:rPr>
              <a:t>by</a:t>
            </a:r>
            <a:r>
              <a:rPr lang="es-CO" b="1" dirty="0" smtClean="0">
                <a:solidFill>
                  <a:srgbClr val="0070C0"/>
                </a:solidFill>
                <a:latin typeface="Times New Roman" panose="02020603050405020304" pitchFamily="18" charset="0"/>
                <a:cs typeface="Times New Roman" panose="02020603050405020304" pitchFamily="18" charset="0"/>
              </a:rPr>
              <a:t> EIA </a:t>
            </a:r>
            <a:endParaRPr lang="es-CO" b="1" dirty="0">
              <a:solidFill>
                <a:srgbClr val="0070C0"/>
              </a:solidFill>
              <a:latin typeface="Times New Roman" panose="02020603050405020304" pitchFamily="18" charset="0"/>
              <a:cs typeface="Times New Roman" panose="02020603050405020304" pitchFamily="18" charset="0"/>
            </a:endParaRPr>
          </a:p>
        </p:txBody>
      </p:sp>
      <p:sp>
        <p:nvSpPr>
          <p:cNvPr id="11" name="10 CuadroTexto"/>
          <p:cNvSpPr txBox="1"/>
          <p:nvPr/>
        </p:nvSpPr>
        <p:spPr>
          <a:xfrm>
            <a:off x="4139952" y="6525344"/>
            <a:ext cx="3960440" cy="261610"/>
          </a:xfrm>
          <a:prstGeom prst="rect">
            <a:avLst/>
          </a:prstGeom>
          <a:noFill/>
        </p:spPr>
        <p:txBody>
          <a:bodyPr wrap="square" rtlCol="0">
            <a:spAutoFit/>
          </a:bodyPr>
          <a:lstStyle/>
          <a:p>
            <a:pPr algn="r"/>
            <a:r>
              <a:rPr lang="es-CO" sz="1100" dirty="0" smtClean="0"/>
              <a:t>© EIA, </a:t>
            </a:r>
            <a:r>
              <a:rPr lang="es-CO" sz="1100" dirty="0" err="1" smtClean="0"/>
              <a:t>Annual</a:t>
            </a:r>
            <a:r>
              <a:rPr lang="es-CO" sz="1100" dirty="0" smtClean="0"/>
              <a:t> </a:t>
            </a:r>
            <a:r>
              <a:rPr lang="es-CO" sz="1100" dirty="0" err="1" smtClean="0"/>
              <a:t>Energy</a:t>
            </a:r>
            <a:r>
              <a:rPr lang="es-CO" sz="1100" dirty="0" smtClean="0"/>
              <a:t> Outlook 2014 </a:t>
            </a:r>
            <a:r>
              <a:rPr lang="es-CO" sz="1100" dirty="0" err="1" smtClean="0"/>
              <a:t>Early</a:t>
            </a:r>
            <a:r>
              <a:rPr lang="es-CO" sz="1100" dirty="0" smtClean="0"/>
              <a:t> </a:t>
            </a:r>
            <a:r>
              <a:rPr lang="es-CO" sz="1100" dirty="0" err="1" smtClean="0"/>
              <a:t>Release</a:t>
            </a:r>
            <a:r>
              <a:rPr lang="es-CO" sz="1100" dirty="0" smtClean="0"/>
              <a:t> </a:t>
            </a:r>
            <a:r>
              <a:rPr lang="es-CO" sz="1100" dirty="0" err="1" smtClean="0"/>
              <a:t>Overview</a:t>
            </a:r>
            <a:endParaRPr lang="es-CO" sz="1100" dirty="0" smtClean="0"/>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609" y="4160597"/>
            <a:ext cx="2592288" cy="220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 Título"/>
          <p:cNvSpPr txBox="1">
            <a:spLocks/>
          </p:cNvSpPr>
          <p:nvPr/>
        </p:nvSpPr>
        <p:spPr>
          <a:xfrm>
            <a:off x="7380312" y="260648"/>
            <a:ext cx="1234257" cy="8509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2400" b="1">
                <a:solidFill>
                  <a:srgbClr val="0066CC"/>
                </a:solidFill>
                <a:latin typeface="Arial" charset="0"/>
                <a:cs typeface="Arial" charset="0"/>
              </a:defRPr>
            </a:lvl2pPr>
            <a:lvl3pPr algn="ctr" rtl="0" eaLnBrk="0" fontAlgn="base" hangingPunct="0">
              <a:spcBef>
                <a:spcPct val="0"/>
              </a:spcBef>
              <a:spcAft>
                <a:spcPct val="0"/>
              </a:spcAft>
              <a:defRPr sz="2400" b="1">
                <a:solidFill>
                  <a:srgbClr val="0066CC"/>
                </a:solidFill>
                <a:latin typeface="Arial" charset="0"/>
                <a:cs typeface="Arial" charset="0"/>
              </a:defRPr>
            </a:lvl3pPr>
            <a:lvl4pPr algn="ctr" rtl="0" eaLnBrk="0" fontAlgn="base" hangingPunct="0">
              <a:spcBef>
                <a:spcPct val="0"/>
              </a:spcBef>
              <a:spcAft>
                <a:spcPct val="0"/>
              </a:spcAft>
              <a:defRPr sz="2400" b="1">
                <a:solidFill>
                  <a:srgbClr val="0066CC"/>
                </a:solidFill>
                <a:latin typeface="Arial" charset="0"/>
                <a:cs typeface="Arial" charset="0"/>
              </a:defRPr>
            </a:lvl4pPr>
            <a:lvl5pPr algn="ctr" rtl="0" eaLnBrk="0" fontAlgn="base" hangingPunct="0">
              <a:spcBef>
                <a:spcPct val="0"/>
              </a:spcBef>
              <a:spcAft>
                <a:spcPct val="0"/>
              </a:spcAft>
              <a:defRPr sz="2400" b="1">
                <a:solidFill>
                  <a:srgbClr val="0066CC"/>
                </a:solidFill>
                <a:latin typeface="Arial" charset="0"/>
                <a:cs typeface="Arial" charset="0"/>
              </a:defRPr>
            </a:lvl5pPr>
            <a:lvl6pPr marL="457200" algn="ctr" rtl="0" fontAlgn="base">
              <a:spcBef>
                <a:spcPct val="0"/>
              </a:spcBef>
              <a:spcAft>
                <a:spcPct val="0"/>
              </a:spcAft>
              <a:defRPr sz="2400" b="1">
                <a:solidFill>
                  <a:srgbClr val="0066CC"/>
                </a:solidFill>
                <a:latin typeface="Arial" charset="0"/>
                <a:cs typeface="Arial" charset="0"/>
              </a:defRPr>
            </a:lvl6pPr>
            <a:lvl7pPr marL="914400" algn="ctr" rtl="0" fontAlgn="base">
              <a:spcBef>
                <a:spcPct val="0"/>
              </a:spcBef>
              <a:spcAft>
                <a:spcPct val="0"/>
              </a:spcAft>
              <a:defRPr sz="2400" b="1">
                <a:solidFill>
                  <a:srgbClr val="0066CC"/>
                </a:solidFill>
                <a:latin typeface="Arial" charset="0"/>
                <a:cs typeface="Arial" charset="0"/>
              </a:defRPr>
            </a:lvl7pPr>
            <a:lvl8pPr marL="1371600" algn="ctr" rtl="0" fontAlgn="base">
              <a:spcBef>
                <a:spcPct val="0"/>
              </a:spcBef>
              <a:spcAft>
                <a:spcPct val="0"/>
              </a:spcAft>
              <a:defRPr sz="2400" b="1">
                <a:solidFill>
                  <a:srgbClr val="0066CC"/>
                </a:solidFill>
                <a:latin typeface="Arial" charset="0"/>
                <a:cs typeface="Arial" charset="0"/>
              </a:defRPr>
            </a:lvl8pPr>
            <a:lvl9pPr marL="1828800" algn="ctr" rtl="0" fontAlgn="base">
              <a:spcBef>
                <a:spcPct val="0"/>
              </a:spcBef>
              <a:spcAft>
                <a:spcPct val="0"/>
              </a:spcAft>
              <a:defRPr sz="2400" b="1">
                <a:solidFill>
                  <a:srgbClr val="0066CC"/>
                </a:solidFill>
                <a:latin typeface="Arial" charset="0"/>
                <a:cs typeface="Arial" charset="0"/>
              </a:defRPr>
            </a:lvl9pPr>
          </a:lstStyle>
          <a:p>
            <a:r>
              <a:rPr lang="es-CO" kern="0" dirty="0" smtClean="0"/>
              <a:t>USA</a:t>
            </a:r>
            <a:endParaRPr lang="es-CO" kern="0" dirty="0"/>
          </a:p>
        </p:txBody>
      </p:sp>
      <p:sp>
        <p:nvSpPr>
          <p:cNvPr id="3" name="2 Título"/>
          <p:cNvSpPr>
            <a:spLocks noGrp="1"/>
          </p:cNvSpPr>
          <p:nvPr>
            <p:ph type="title"/>
          </p:nvPr>
        </p:nvSpPr>
        <p:spPr/>
        <p:txBody>
          <a:bodyPr/>
          <a:lstStyle/>
          <a:p>
            <a:endParaRPr lang="es-CO"/>
          </a:p>
        </p:txBody>
      </p:sp>
      <p:sp>
        <p:nvSpPr>
          <p:cNvPr id="6" name="5 Marcador de contenido"/>
          <p:cNvSpPr>
            <a:spLocks noGrp="1"/>
          </p:cNvSpPr>
          <p:nvPr>
            <p:ph idx="1"/>
          </p:nvPr>
        </p:nvSpPr>
        <p:spPr/>
        <p:txBody>
          <a:bodyPr/>
          <a:lstStyle/>
          <a:p>
            <a:endParaRPr lang="es-CO"/>
          </a:p>
        </p:txBody>
      </p:sp>
    </p:spTree>
    <p:extLst>
      <p:ext uri="{BB962C8B-B14F-4D97-AF65-F5344CB8AC3E}">
        <p14:creationId xmlns:p14="http://schemas.microsoft.com/office/powerpoint/2010/main" val="11941437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58" y="0"/>
            <a:ext cx="8856983" cy="850900"/>
          </a:xfrm>
        </p:spPr>
        <p:txBody>
          <a:bodyPr/>
          <a:lstStyle/>
          <a:p>
            <a:r>
              <a:rPr lang="es-CO" dirty="0" smtClean="0"/>
              <a:t>Participación en transporte en la UE</a:t>
            </a:r>
            <a:endParaRPr lang="es-CO" dirty="0"/>
          </a:p>
        </p:txBody>
      </p:sp>
      <p:sp>
        <p:nvSpPr>
          <p:cNvPr id="3" name="2 Marcador de contenido"/>
          <p:cNvSpPr>
            <a:spLocks noGrp="1"/>
          </p:cNvSpPr>
          <p:nvPr>
            <p:ph idx="1"/>
          </p:nvPr>
        </p:nvSpPr>
        <p:spPr/>
        <p:txBody>
          <a:bodyPr/>
          <a:lstStyle/>
          <a:p>
            <a:endParaRPr lang="es-CO"/>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497" y="836712"/>
            <a:ext cx="921702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004048" y="6551766"/>
            <a:ext cx="3096344" cy="261610"/>
          </a:xfrm>
          <a:prstGeom prst="rect">
            <a:avLst/>
          </a:prstGeom>
          <a:noFill/>
        </p:spPr>
        <p:txBody>
          <a:bodyPr wrap="square" rtlCol="0">
            <a:spAutoFit/>
          </a:bodyPr>
          <a:lstStyle/>
          <a:p>
            <a:pPr algn="r"/>
            <a:r>
              <a:rPr lang="es-CO" sz="1100" dirty="0" smtClean="0"/>
              <a:t>© </a:t>
            </a:r>
            <a:r>
              <a:rPr lang="es-CO" sz="1100" dirty="0" err="1" smtClean="0"/>
              <a:t>Emisia</a:t>
            </a:r>
            <a:r>
              <a:rPr lang="es-CO" sz="1100" dirty="0" smtClean="0"/>
              <a:t> SA, </a:t>
            </a:r>
            <a:r>
              <a:rPr lang="es-CO" sz="1100" dirty="0" err="1" smtClean="0"/>
              <a:t>Mission</a:t>
            </a:r>
            <a:r>
              <a:rPr lang="es-CO" sz="1100" dirty="0" smtClean="0"/>
              <a:t> </a:t>
            </a:r>
            <a:r>
              <a:rPr lang="es-CO" sz="1100" dirty="0" err="1" smtClean="0"/>
              <a:t>for</a:t>
            </a:r>
            <a:r>
              <a:rPr lang="es-CO" sz="1100" dirty="0" smtClean="0"/>
              <a:t>  </a:t>
            </a:r>
            <a:r>
              <a:rPr lang="es-CO" sz="1100" dirty="0" err="1" smtClean="0"/>
              <a:t>Environment</a:t>
            </a:r>
            <a:r>
              <a:rPr lang="es-CO" sz="1100" dirty="0" smtClean="0"/>
              <a:t>, 2014</a:t>
            </a:r>
            <a:endParaRPr lang="es-CO" sz="1100" dirty="0"/>
          </a:p>
        </p:txBody>
      </p:sp>
    </p:spTree>
    <p:extLst>
      <p:ext uri="{BB962C8B-B14F-4D97-AF65-F5344CB8AC3E}">
        <p14:creationId xmlns:p14="http://schemas.microsoft.com/office/powerpoint/2010/main" val="1261965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640959" cy="850900"/>
          </a:xfrm>
        </p:spPr>
        <p:txBody>
          <a:bodyPr/>
          <a:lstStyle/>
          <a:p>
            <a:r>
              <a:rPr lang="es-CO" dirty="0" smtClean="0"/>
              <a:t>Uso de Energía en transporte en la UE</a:t>
            </a:r>
            <a:endParaRPr lang="es-CO" dirty="0"/>
          </a:p>
        </p:txBody>
      </p:sp>
      <p:sp>
        <p:nvSpPr>
          <p:cNvPr id="3" name="2 Marcador de contenido"/>
          <p:cNvSpPr>
            <a:spLocks noGrp="1"/>
          </p:cNvSpPr>
          <p:nvPr>
            <p:ph idx="1"/>
          </p:nvPr>
        </p:nvSpPr>
        <p:spPr/>
        <p:txBody>
          <a:bodyPr/>
          <a:lstStyle/>
          <a:p>
            <a:endParaRPr lang="es-CO"/>
          </a:p>
        </p:txBody>
      </p:sp>
      <p:sp>
        <p:nvSpPr>
          <p:cNvPr id="4" name="3 CuadroTexto"/>
          <p:cNvSpPr txBox="1"/>
          <p:nvPr/>
        </p:nvSpPr>
        <p:spPr>
          <a:xfrm>
            <a:off x="5004048" y="6551766"/>
            <a:ext cx="3096344" cy="261610"/>
          </a:xfrm>
          <a:prstGeom prst="rect">
            <a:avLst/>
          </a:prstGeom>
          <a:noFill/>
        </p:spPr>
        <p:txBody>
          <a:bodyPr wrap="square" rtlCol="0">
            <a:spAutoFit/>
          </a:bodyPr>
          <a:lstStyle/>
          <a:p>
            <a:pPr algn="r"/>
            <a:r>
              <a:rPr lang="es-CO" sz="1100" dirty="0" smtClean="0"/>
              <a:t>© </a:t>
            </a:r>
            <a:r>
              <a:rPr lang="es-CO" sz="1100" dirty="0" err="1" smtClean="0"/>
              <a:t>Emisia</a:t>
            </a:r>
            <a:r>
              <a:rPr lang="es-CO" sz="1100" dirty="0" smtClean="0"/>
              <a:t> SA, </a:t>
            </a:r>
            <a:r>
              <a:rPr lang="es-CO" sz="1100" dirty="0" err="1" smtClean="0"/>
              <a:t>Mission</a:t>
            </a:r>
            <a:r>
              <a:rPr lang="es-CO" sz="1100" dirty="0" smtClean="0"/>
              <a:t> </a:t>
            </a:r>
            <a:r>
              <a:rPr lang="es-CO" sz="1100" dirty="0" err="1" smtClean="0"/>
              <a:t>for</a:t>
            </a:r>
            <a:r>
              <a:rPr lang="es-CO" sz="1100" dirty="0" smtClean="0"/>
              <a:t>  </a:t>
            </a:r>
            <a:r>
              <a:rPr lang="es-CO" sz="1100" dirty="0" err="1" smtClean="0"/>
              <a:t>Environment</a:t>
            </a:r>
            <a:r>
              <a:rPr lang="es-CO" sz="1100" dirty="0" smtClean="0"/>
              <a:t>, 2014</a:t>
            </a:r>
            <a:endParaRPr lang="es-CO" sz="1100" dirty="0"/>
          </a:p>
        </p:txBody>
      </p:sp>
      <p:pic>
        <p:nvPicPr>
          <p:cNvPr id="512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124744"/>
            <a:ext cx="9144000" cy="542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4575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393527" y="-27384"/>
            <a:ext cx="6346825" cy="850900"/>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s-MX" dirty="0" smtClean="0"/>
              <a:t>Calentamiento global</a:t>
            </a:r>
            <a:endParaRPr lang="es-ES" dirty="0"/>
          </a:p>
        </p:txBody>
      </p:sp>
      <p:pic>
        <p:nvPicPr>
          <p:cNvPr id="24579" name="Picture 3"/>
          <p:cNvPicPr>
            <a:picLocks noGrp="1" noChangeAspect="1" noChangeArrowheads="1"/>
          </p:cNvPicPr>
          <p:nvPr>
            <p:ph idx="1"/>
          </p:nvPr>
        </p:nvPicPr>
        <p:blipFill rotWithShape="1">
          <a:blip r:embed="rId2" cstate="print">
            <a:lum contrast="-20000"/>
          </a:blip>
          <a:srcRect l="3919" r="4826"/>
          <a:stretch/>
        </p:blipFill>
        <p:spPr>
          <a:xfrm>
            <a:off x="1043608" y="836712"/>
            <a:ext cx="7200800" cy="5400600"/>
          </a:xfrm>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3658035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928991" cy="850900"/>
          </a:xfrm>
        </p:spPr>
        <p:txBody>
          <a:bodyPr/>
          <a:lstStyle/>
          <a:p>
            <a:r>
              <a:rPr lang="es-CO" dirty="0" smtClean="0"/>
              <a:t>Demanda de Biodiesel en países de referencia (2013-2014)</a:t>
            </a:r>
            <a:endParaRPr lang="es-CO" dirty="0"/>
          </a:p>
        </p:txBody>
      </p:sp>
      <p:sp>
        <p:nvSpPr>
          <p:cNvPr id="6" name="5 CuadroTexto"/>
          <p:cNvSpPr txBox="1"/>
          <p:nvPr/>
        </p:nvSpPr>
        <p:spPr>
          <a:xfrm>
            <a:off x="5364088" y="6525344"/>
            <a:ext cx="2952328" cy="246221"/>
          </a:xfrm>
          <a:prstGeom prst="rect">
            <a:avLst/>
          </a:prstGeom>
          <a:noFill/>
        </p:spPr>
        <p:txBody>
          <a:bodyPr wrap="square" rtlCol="0">
            <a:spAutoFit/>
          </a:bodyPr>
          <a:lstStyle/>
          <a:p>
            <a:pPr algn="r"/>
            <a:r>
              <a:rPr lang="es-CO" sz="1000" b="1" dirty="0" smtClean="0"/>
              <a:t>Fuentes: </a:t>
            </a:r>
            <a:r>
              <a:rPr lang="es-CO" sz="1000" dirty="0" smtClean="0"/>
              <a:t>LMC </a:t>
            </a:r>
            <a:r>
              <a:rPr lang="es-CO" sz="1000" dirty="0" err="1" smtClean="0"/>
              <a:t>report</a:t>
            </a:r>
            <a:r>
              <a:rPr lang="es-CO" sz="1000" dirty="0" smtClean="0"/>
              <a:t> / Cálculos propios</a:t>
            </a:r>
            <a:endParaRPr lang="es-CO" sz="1000" dirty="0"/>
          </a:p>
        </p:txBody>
      </p:sp>
      <p:graphicFrame>
        <p:nvGraphicFramePr>
          <p:cNvPr id="8" name="4 Gráfico"/>
          <p:cNvGraphicFramePr>
            <a:graphicFrameLocks/>
          </p:cNvGraphicFramePr>
          <p:nvPr>
            <p:extLst>
              <p:ext uri="{D42A27DB-BD31-4B8C-83A1-F6EECF244321}">
                <p14:modId xmlns:p14="http://schemas.microsoft.com/office/powerpoint/2010/main" val="4171552943"/>
              </p:ext>
            </p:extLst>
          </p:nvPr>
        </p:nvGraphicFramePr>
        <p:xfrm>
          <a:off x="251520" y="1340768"/>
          <a:ext cx="856895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9669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CuadroTexto"/>
          <p:cNvSpPr txBox="1">
            <a:spLocks noChangeArrowheads="1"/>
          </p:cNvSpPr>
          <p:nvPr/>
        </p:nvSpPr>
        <p:spPr bwMode="auto">
          <a:xfrm>
            <a:off x="5615061" y="6487452"/>
            <a:ext cx="27733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r>
              <a:rPr lang="es-CO" sz="1050" b="1" dirty="0" smtClean="0"/>
              <a:t>Fuente</a:t>
            </a:r>
            <a:r>
              <a:rPr lang="es-CO" sz="1050" b="1" dirty="0"/>
              <a:t>: </a:t>
            </a:r>
            <a:r>
              <a:rPr lang="es-CO" sz="1050" dirty="0"/>
              <a:t>Fedebiocombustibles</a:t>
            </a:r>
          </a:p>
        </p:txBody>
      </p:sp>
      <p:sp>
        <p:nvSpPr>
          <p:cNvPr id="7" name="6 CuadroTexto"/>
          <p:cNvSpPr txBox="1"/>
          <p:nvPr/>
        </p:nvSpPr>
        <p:spPr>
          <a:xfrm>
            <a:off x="179512" y="188640"/>
            <a:ext cx="8712968" cy="72008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CO" dirty="0" smtClean="0"/>
              <a:t>Producción de Biodiesel en Colombia</a:t>
            </a:r>
            <a:endParaRPr lang="es-CO" dirty="0"/>
          </a:p>
        </p:txBody>
      </p:sp>
      <p:pic>
        <p:nvPicPr>
          <p:cNvPr id="6246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59" t="2336" r="1484" b="2128"/>
          <a:stretch/>
        </p:blipFill>
        <p:spPr bwMode="auto">
          <a:xfrm>
            <a:off x="202419" y="1174513"/>
            <a:ext cx="8814636" cy="489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6126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8 CuadroTexto"/>
          <p:cNvSpPr txBox="1">
            <a:spLocks noChangeArrowheads="1"/>
          </p:cNvSpPr>
          <p:nvPr/>
        </p:nvSpPr>
        <p:spPr bwMode="auto">
          <a:xfrm>
            <a:off x="4644008" y="6504781"/>
            <a:ext cx="3582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ES" sz="1000" b="1" dirty="0" smtClean="0"/>
              <a:t>Fuente</a:t>
            </a:r>
            <a:r>
              <a:rPr lang="es-ES" sz="1000" b="1" dirty="0"/>
              <a:t>: </a:t>
            </a:r>
            <a:r>
              <a:rPr lang="es-ES" sz="1000" dirty="0"/>
              <a:t>Ministerio de Agricultura y Desarrollo Rural</a:t>
            </a:r>
          </a:p>
        </p:txBody>
      </p:sp>
      <p:pic>
        <p:nvPicPr>
          <p:cNvPr id="39939" name="10 Imagen" descr="Vocación y uso del suel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911" y="1412776"/>
            <a:ext cx="5103812"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p:nvPr>
        </p:nvSpPr>
        <p:spPr>
          <a:xfrm>
            <a:off x="251521" y="188640"/>
            <a:ext cx="8568952" cy="1116892"/>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s-MX" kern="1200" dirty="0"/>
              <a:t>Vocación y uso </a:t>
            </a:r>
            <a:br>
              <a:rPr lang="es-MX" kern="1200" dirty="0"/>
            </a:br>
            <a:r>
              <a:rPr lang="es-MX" kern="1200" dirty="0"/>
              <a:t>de la tierra en Colombia</a:t>
            </a:r>
            <a:endParaRPr lang="es-ES" kern="1200" dirty="0"/>
          </a:p>
        </p:txBody>
      </p:sp>
      <p:pic>
        <p:nvPicPr>
          <p:cNvPr id="399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924175"/>
            <a:ext cx="1047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3429000"/>
            <a:ext cx="12382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216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4294967295"/>
          </p:nvPr>
        </p:nvSpPr>
        <p:spPr>
          <a:xfrm>
            <a:off x="7010400" y="6356350"/>
            <a:ext cx="2133600" cy="365125"/>
          </a:xfrm>
          <a:prstGeom prst="rect">
            <a:avLst/>
          </a:prstGeom>
          <a:noFill/>
        </p:spPr>
        <p:txBody>
          <a:bodyPr/>
          <a:lstStyle/>
          <a:p>
            <a:fld id="{89CDBE01-D737-4969-9531-DA703D085F47}" type="slidenum">
              <a:rPr lang="es-ES" smtClean="0"/>
              <a:pPr/>
              <a:t>43</a:t>
            </a:fld>
            <a:endParaRPr lang="es-ES" smtClean="0"/>
          </a:p>
        </p:txBody>
      </p:sp>
      <p:sp>
        <p:nvSpPr>
          <p:cNvPr id="7171" name="Rectangle 2"/>
          <p:cNvSpPr>
            <a:spLocks noGrp="1" noChangeArrowheads="1"/>
          </p:cNvSpPr>
          <p:nvPr>
            <p:ph type="title" idx="4294967295"/>
          </p:nvPr>
        </p:nvSpPr>
        <p:spPr>
          <a:xfrm>
            <a:off x="457200" y="188913"/>
            <a:ext cx="8686800" cy="438318"/>
          </a:xfrm>
        </p:spPr>
        <p:txBody>
          <a:bodyPr>
            <a:normAutofit fontScale="90000"/>
          </a:bodyPr>
          <a:lstStyle/>
          <a:p>
            <a:r>
              <a:rPr lang="es-ES" sz="2400" b="1" dirty="0">
                <a:solidFill>
                  <a:srgbClr val="CC0000"/>
                </a:solidFill>
                <a:latin typeface="+mn-lt"/>
                <a:ea typeface="+mn-ea"/>
                <a:cs typeface="Arial" charset="0"/>
              </a:rPr>
              <a:t>Colombia. Área sembrada en palma de aceite 1959-</a:t>
            </a:r>
            <a:r>
              <a:rPr lang="es-ES" sz="2400" b="1" dirty="0" smtClean="0">
                <a:solidFill>
                  <a:srgbClr val="CC0000"/>
                </a:solidFill>
                <a:latin typeface="+mn-lt"/>
                <a:ea typeface="+mn-ea"/>
                <a:cs typeface="Arial" charset="0"/>
              </a:rPr>
              <a:t>2013 </a:t>
            </a:r>
            <a:endParaRPr lang="es-ES" sz="2400" b="1" dirty="0">
              <a:solidFill>
                <a:srgbClr val="CC0000"/>
              </a:solidFill>
              <a:latin typeface="+mn-lt"/>
              <a:ea typeface="+mn-ea"/>
              <a:cs typeface="Arial" charset="0"/>
            </a:endParaRPr>
          </a:p>
        </p:txBody>
      </p:sp>
      <p:pic>
        <p:nvPicPr>
          <p:cNvPr id="7172" name="Picture 2"/>
          <p:cNvPicPr>
            <a:picLocks noChangeAspect="1" noChangeArrowheads="1"/>
          </p:cNvPicPr>
          <p:nvPr/>
        </p:nvPicPr>
        <p:blipFill>
          <a:blip r:embed="rId2" cstate="print"/>
          <a:srcRect/>
          <a:stretch>
            <a:fillRect/>
          </a:stretch>
        </p:blipFill>
        <p:spPr bwMode="auto">
          <a:xfrm>
            <a:off x="1331640" y="6182905"/>
            <a:ext cx="1368152" cy="486455"/>
          </a:xfrm>
          <a:prstGeom prst="rect">
            <a:avLst/>
          </a:prstGeom>
          <a:noFill/>
          <a:ln w="9525">
            <a:noFill/>
            <a:miter lim="800000"/>
            <a:headEnd/>
            <a:tailEnd/>
          </a:ln>
        </p:spPr>
      </p:pic>
      <p:sp>
        <p:nvSpPr>
          <p:cNvPr id="7177" name="Text Box 3"/>
          <p:cNvSpPr txBox="1">
            <a:spLocks noChangeArrowheads="1"/>
          </p:cNvSpPr>
          <p:nvPr/>
        </p:nvSpPr>
        <p:spPr bwMode="auto">
          <a:xfrm>
            <a:off x="35496" y="4941168"/>
            <a:ext cx="4392488" cy="1477328"/>
          </a:xfrm>
          <a:prstGeom prst="rect">
            <a:avLst/>
          </a:prstGeom>
          <a:noFill/>
          <a:ln w="9525">
            <a:noFill/>
            <a:miter lim="800000"/>
            <a:headEnd/>
            <a:tailEnd/>
          </a:ln>
        </p:spPr>
        <p:txBody>
          <a:bodyPr wrap="square">
            <a:spAutoFit/>
          </a:bodyPr>
          <a:lstStyle/>
          <a:p>
            <a:pPr algn="ctr"/>
            <a:r>
              <a:rPr lang="es-ES" b="1" dirty="0" smtClean="0"/>
              <a:t>Expansión cultivo </a:t>
            </a:r>
            <a:r>
              <a:rPr lang="es-ES" b="1" dirty="0"/>
              <a:t>10% </a:t>
            </a:r>
            <a:r>
              <a:rPr lang="es-ES" b="1" dirty="0" smtClean="0"/>
              <a:t> promedio anual</a:t>
            </a:r>
            <a:r>
              <a:rPr lang="es-ES" b="1" dirty="0"/>
              <a:t> </a:t>
            </a:r>
            <a:r>
              <a:rPr lang="es-ES" b="1" dirty="0" smtClean="0"/>
              <a:t>(última década), </a:t>
            </a:r>
            <a:r>
              <a:rPr lang="es-CO" b="1" dirty="0"/>
              <a:t>siendo el de mayor dinamismo </a:t>
            </a:r>
          </a:p>
          <a:p>
            <a:pPr algn="ctr"/>
            <a:r>
              <a:rPr lang="es-CO" b="1" dirty="0"/>
              <a:t>del sector agropecuario.</a:t>
            </a:r>
            <a:endParaRPr lang="es-ES" b="1" dirty="0"/>
          </a:p>
          <a:p>
            <a:pPr algn="ctr"/>
            <a:endParaRPr lang="es-ES"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2" y="836712"/>
            <a:ext cx="3472802" cy="3951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 name="2 Gráfico"/>
          <p:cNvGraphicFramePr>
            <a:graphicFrameLocks/>
          </p:cNvGraphicFramePr>
          <p:nvPr>
            <p:extLst>
              <p:ext uri="{D42A27DB-BD31-4B8C-83A1-F6EECF244321}">
                <p14:modId xmlns:p14="http://schemas.microsoft.com/office/powerpoint/2010/main" val="3716340181"/>
              </p:ext>
            </p:extLst>
          </p:nvPr>
        </p:nvGraphicFramePr>
        <p:xfrm>
          <a:off x="4139952" y="596217"/>
          <a:ext cx="4788024"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rot="16200000">
            <a:off x="1917577" y="3419127"/>
            <a:ext cx="4032448" cy="307777"/>
          </a:xfrm>
          <a:prstGeom prst="rect">
            <a:avLst/>
          </a:prstGeom>
          <a:noFill/>
        </p:spPr>
        <p:txBody>
          <a:bodyPr wrap="square" rtlCol="0">
            <a:spAutoFit/>
          </a:bodyPr>
          <a:lstStyle/>
          <a:p>
            <a:pPr algn="ctr"/>
            <a:r>
              <a:rPr lang="es-ES" sz="1400" b="1" dirty="0" smtClean="0"/>
              <a:t>Miles de hectáreas</a:t>
            </a:r>
            <a:endParaRPr lang="es-ES" sz="1400" b="1" dirty="0"/>
          </a:p>
        </p:txBody>
      </p:sp>
    </p:spTree>
    <p:extLst>
      <p:ext uri="{BB962C8B-B14F-4D97-AF65-F5344CB8AC3E}">
        <p14:creationId xmlns:p14="http://schemas.microsoft.com/office/powerpoint/2010/main" val="1378818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6 CuadroTexto"/>
          <p:cNvSpPr txBox="1">
            <a:spLocks noChangeArrowheads="1"/>
          </p:cNvSpPr>
          <p:nvPr/>
        </p:nvSpPr>
        <p:spPr bwMode="auto">
          <a:xfrm>
            <a:off x="6088644" y="6513537"/>
            <a:ext cx="2844800" cy="276225"/>
          </a:xfrm>
          <a:prstGeom prst="rect">
            <a:avLst/>
          </a:prstGeom>
          <a:noFill/>
          <a:ln w="9525">
            <a:noFill/>
            <a:miter lim="800000"/>
            <a:headEnd/>
            <a:tailEnd/>
          </a:ln>
        </p:spPr>
        <p:txBody>
          <a:bodyPr>
            <a:spAutoFit/>
          </a:bodyPr>
          <a:lstStyle/>
          <a:p>
            <a:r>
              <a:rPr lang="es-CO" sz="1200" b="1" dirty="0" smtClean="0"/>
              <a:t>Fuente: </a:t>
            </a:r>
            <a:r>
              <a:rPr lang="es-CO" sz="1200" dirty="0"/>
              <a:t>Fedebiocombustibles</a:t>
            </a:r>
          </a:p>
        </p:txBody>
      </p:sp>
      <p:sp>
        <p:nvSpPr>
          <p:cNvPr id="6" name="2 Título"/>
          <p:cNvSpPr>
            <a:spLocks noGrp="1"/>
          </p:cNvSpPr>
          <p:nvPr>
            <p:ph type="title"/>
          </p:nvPr>
        </p:nvSpPr>
        <p:spPr>
          <a:xfrm>
            <a:off x="467544" y="116632"/>
            <a:ext cx="8229600" cy="576064"/>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lvl="2"/>
            <a:r>
              <a:rPr lang="es-CO" sz="3200" dirty="0" smtClean="0">
                <a:solidFill>
                  <a:srgbClr val="FF0000"/>
                </a:solidFill>
              </a:rPr>
              <a:t>Cifras de la industria del </a:t>
            </a:r>
            <a:r>
              <a:rPr lang="es-CO" sz="3200" dirty="0" err="1" smtClean="0">
                <a:solidFill>
                  <a:srgbClr val="FF0000"/>
                </a:solidFill>
              </a:rPr>
              <a:t>Biodiésel</a:t>
            </a:r>
            <a:endParaRPr lang="es-CO" sz="3200" dirty="0">
              <a:solidFill>
                <a:srgbClr val="FF0000"/>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4149856057"/>
              </p:ext>
            </p:extLst>
          </p:nvPr>
        </p:nvGraphicFramePr>
        <p:xfrm>
          <a:off x="107503" y="908720"/>
          <a:ext cx="8928993" cy="5604817"/>
        </p:xfrm>
        <a:graphic>
          <a:graphicData uri="http://schemas.openxmlformats.org/drawingml/2006/table">
            <a:tbl>
              <a:tblPr/>
              <a:tblGrid>
                <a:gridCol w="1770404"/>
                <a:gridCol w="2155274"/>
                <a:gridCol w="1231586"/>
                <a:gridCol w="1231586"/>
                <a:gridCol w="1462508"/>
                <a:gridCol w="1077635"/>
              </a:tblGrid>
              <a:tr h="1149053">
                <a:tc>
                  <a:txBody>
                    <a:bodyPr/>
                    <a:lstStyle/>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REGIÓN</a:t>
                      </a:r>
                      <a:endParaRPr lang="es-CO" sz="1600" b="1" strike="noStrike"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EMPRESA</a:t>
                      </a:r>
                      <a:endParaRPr lang="es-CO" sz="1600" b="1" strike="noStrike"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CAPACIDAD</a:t>
                      </a:r>
                      <a:r>
                        <a:rPr lang="es-CO" sz="1600" b="1" strike="noStrike" baseline="0" dirty="0" smtClean="0">
                          <a:solidFill>
                            <a:schemeClr val="tx1"/>
                          </a:solidFill>
                          <a:latin typeface="Calibri" pitchFamily="34" charset="0"/>
                          <a:ea typeface="Calibri"/>
                          <a:cs typeface="Calibri" pitchFamily="34" charset="0"/>
                        </a:rPr>
                        <a:t> </a:t>
                      </a:r>
                    </a:p>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(T/Año)</a:t>
                      </a: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ÁREA SEMBRADA</a:t>
                      </a:r>
                    </a:p>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(ha)</a:t>
                      </a:r>
                      <a:endParaRPr lang="es-CO" sz="1600" b="1" strike="noStrike"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EMPLEOS AGRO</a:t>
                      </a:r>
                      <a:r>
                        <a:rPr lang="es-CO" sz="1600" b="1" strike="noStrike" baseline="0" dirty="0" smtClean="0">
                          <a:solidFill>
                            <a:schemeClr val="tx1"/>
                          </a:solidFill>
                          <a:latin typeface="Calibri" pitchFamily="34" charset="0"/>
                          <a:ea typeface="Calibri"/>
                          <a:cs typeface="Calibri" pitchFamily="34" charset="0"/>
                        </a:rPr>
                        <a:t> INDUSTRIALES</a:t>
                      </a:r>
                      <a:endParaRPr lang="es-CO" sz="1600" b="1" strike="noStrike"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CO" sz="1600" b="1" strike="noStrike" dirty="0" smtClean="0">
                          <a:solidFill>
                            <a:schemeClr val="tx1"/>
                          </a:solidFill>
                          <a:latin typeface="Calibri" pitchFamily="34" charset="0"/>
                          <a:ea typeface="Calibri"/>
                          <a:cs typeface="Calibri" pitchFamily="34" charset="0"/>
                        </a:rPr>
                        <a:t>EMPLEOS DE LA CADENA</a:t>
                      </a:r>
                      <a:endParaRPr lang="es-CO" sz="1600" b="1" strike="noStrike"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solidFill>
                  </a:tcPr>
                </a:tc>
              </a:tr>
              <a:tr h="269535">
                <a:tc>
                  <a:txBody>
                    <a:bodyPr/>
                    <a:lstStyle/>
                    <a:p>
                      <a:pPr algn="ctr">
                        <a:lnSpc>
                          <a:spcPct val="100000"/>
                        </a:lnSpc>
                        <a:spcAft>
                          <a:spcPts val="0"/>
                        </a:spcAft>
                      </a:pPr>
                      <a:r>
                        <a:rPr lang="es-CO" sz="1600" b="1" dirty="0" smtClean="0">
                          <a:latin typeface="Calibri" pitchFamily="34" charset="0"/>
                          <a:ea typeface="Calibri"/>
                          <a:cs typeface="Calibri" pitchFamily="34" charset="0"/>
                        </a:rPr>
                        <a:t>Norte,  Codazzi</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lnSpc>
                          <a:spcPct val="100000"/>
                        </a:lnSpc>
                        <a:spcAft>
                          <a:spcPts val="1000"/>
                        </a:spcAft>
                      </a:pPr>
                      <a:r>
                        <a:rPr kumimoji="0" lang="es-CO" sz="1600" b="0" i="0" u="none" kern="1200" dirty="0" err="1" smtClean="0">
                          <a:solidFill>
                            <a:schemeClr val="tx1"/>
                          </a:solidFill>
                          <a:effectLst/>
                          <a:latin typeface="Calibri" pitchFamily="34" charset="0"/>
                          <a:ea typeface="Calibri"/>
                          <a:cs typeface="Calibri" pitchFamily="34" charset="0"/>
                        </a:rPr>
                        <a:t>Oleoflores</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60.000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19.204</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1000"/>
                        </a:spcAft>
                        <a:buClrTx/>
                        <a:buSzTx/>
                        <a:buFontTx/>
                        <a:buNone/>
                        <a:tabLst/>
                        <a:defRPr/>
                      </a:pPr>
                      <a:r>
                        <a:rPr kumimoji="0" lang="es-CO" sz="1600" b="0" i="0" u="none" kern="1200" dirty="0" smtClean="0">
                          <a:solidFill>
                            <a:schemeClr val="tx1"/>
                          </a:solidFill>
                          <a:effectLst/>
                          <a:latin typeface="Calibri" pitchFamily="34" charset="0"/>
                          <a:ea typeface="Calibri"/>
                          <a:cs typeface="Calibri" pitchFamily="34" charset="0"/>
                        </a:rPr>
                        <a:t>2.743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r" defTabSz="914400" rtl="0" eaLnBrk="1" fontAlgn="ctr" latinLnBrk="0" hangingPunct="1">
                        <a:lnSpc>
                          <a:spcPct val="100000"/>
                        </a:lnSpc>
                        <a:spcBef>
                          <a:spcPts val="0"/>
                        </a:spcBef>
                        <a:spcAft>
                          <a:spcPts val="1000"/>
                        </a:spcAft>
                        <a:buClrTx/>
                        <a:buSzTx/>
                        <a:buFontTx/>
                        <a:buNone/>
                        <a:tabLst/>
                        <a:defRPr/>
                      </a:pPr>
                      <a:r>
                        <a:rPr kumimoji="0" lang="es-CO" sz="1600" b="0" i="0" u="none" kern="1200" smtClean="0">
                          <a:solidFill>
                            <a:schemeClr val="tx1"/>
                          </a:solidFill>
                          <a:effectLst/>
                          <a:latin typeface="Calibri" pitchFamily="34" charset="0"/>
                          <a:ea typeface="Calibri"/>
                          <a:cs typeface="Calibri" pitchFamily="34" charset="0"/>
                        </a:rPr>
                        <a:t>5.487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528937">
                <a:tc>
                  <a:txBody>
                    <a:bodyPr/>
                    <a:lstStyle/>
                    <a:p>
                      <a:pPr algn="ctr">
                        <a:lnSpc>
                          <a:spcPct val="100000"/>
                        </a:lnSpc>
                        <a:spcAft>
                          <a:spcPts val="0"/>
                        </a:spcAft>
                      </a:pPr>
                      <a:r>
                        <a:rPr lang="es-CO" sz="1600" b="1" dirty="0" smtClean="0">
                          <a:latin typeface="Calibri" pitchFamily="34" charset="0"/>
                          <a:ea typeface="Calibri"/>
                          <a:cs typeface="Calibri" pitchFamily="34" charset="0"/>
                        </a:rPr>
                        <a:t>Norte,  Santa</a:t>
                      </a:r>
                      <a:r>
                        <a:rPr lang="es-CO" sz="1600" b="1" baseline="0" dirty="0" smtClean="0">
                          <a:latin typeface="Calibri" pitchFamily="34" charset="0"/>
                          <a:ea typeface="Calibri"/>
                          <a:cs typeface="Calibri" pitchFamily="34" charset="0"/>
                        </a:rPr>
                        <a:t> Marta</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ct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Biocombustibles Sostenibles del Caribe</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100.000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32.007</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4.572</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9.145</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r>
              <a:tr h="518803">
                <a:tc>
                  <a:txBody>
                    <a:bodyPr/>
                    <a:lstStyle/>
                    <a:p>
                      <a:pPr algn="ctr">
                        <a:lnSpc>
                          <a:spcPct val="100000"/>
                        </a:lnSpc>
                        <a:spcAft>
                          <a:spcPts val="0"/>
                        </a:spcAft>
                      </a:pPr>
                      <a:r>
                        <a:rPr lang="es-CO" sz="1600" b="1" dirty="0" smtClean="0">
                          <a:latin typeface="Calibri" pitchFamily="34" charset="0"/>
                          <a:ea typeface="Calibri"/>
                          <a:cs typeface="Calibri" pitchFamily="34" charset="0"/>
                        </a:rPr>
                        <a:t>Norte, Barranquilla</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lnSpc>
                          <a:spcPct val="100000"/>
                        </a:lnSpc>
                        <a:spcAft>
                          <a:spcPts val="1000"/>
                        </a:spcAft>
                      </a:pPr>
                      <a:r>
                        <a:rPr kumimoji="0" lang="es-CO" sz="1600" b="0" i="0" u="none" kern="1200" dirty="0" err="1" smtClean="0">
                          <a:solidFill>
                            <a:schemeClr val="tx1"/>
                          </a:solidFill>
                          <a:effectLst/>
                          <a:latin typeface="Calibri" pitchFamily="34" charset="0"/>
                          <a:ea typeface="Calibri"/>
                          <a:cs typeface="Calibri" pitchFamily="34" charset="0"/>
                        </a:rPr>
                        <a:t>Romil</a:t>
                      </a:r>
                      <a:r>
                        <a:rPr kumimoji="0" lang="es-CO" sz="1600" b="0" i="0" u="none" kern="1200" dirty="0" smtClean="0">
                          <a:solidFill>
                            <a:schemeClr val="tx1"/>
                          </a:solidFill>
                          <a:effectLst/>
                          <a:latin typeface="Calibri" pitchFamily="34" charset="0"/>
                          <a:ea typeface="Calibri"/>
                          <a:cs typeface="Calibri" pitchFamily="34" charset="0"/>
                        </a:rPr>
                        <a:t> de la Costa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10.000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69535">
                <a:tc>
                  <a:txBody>
                    <a:bodyPr/>
                    <a:lstStyle/>
                    <a:p>
                      <a:pPr marL="0" algn="ctr" rtl="0" eaLnBrk="1" fontAlgn="ctr" latinLnBrk="0" hangingPunct="1">
                        <a:lnSpc>
                          <a:spcPct val="100000"/>
                        </a:lnSpc>
                        <a:spcAft>
                          <a:spcPts val="0"/>
                        </a:spcAft>
                      </a:pPr>
                      <a:r>
                        <a:rPr kumimoji="0" lang="es-CO" sz="1600" b="1" kern="1200" dirty="0" smtClean="0">
                          <a:solidFill>
                            <a:schemeClr val="tx1"/>
                          </a:solidFill>
                          <a:latin typeface="Calibri" pitchFamily="34" charset="0"/>
                          <a:ea typeface="Calibri"/>
                          <a:cs typeface="Calibri" pitchFamily="34" charset="0"/>
                        </a:rPr>
                        <a:t>Norte, </a:t>
                      </a:r>
                      <a:r>
                        <a:rPr kumimoji="0" lang="es-CO" sz="1600" b="1" kern="1200" dirty="0" err="1" smtClean="0">
                          <a:solidFill>
                            <a:schemeClr val="tx1"/>
                          </a:solidFill>
                          <a:latin typeface="Calibri" pitchFamily="34" charset="0"/>
                          <a:ea typeface="Calibri"/>
                          <a:cs typeface="Calibri" pitchFamily="34" charset="0"/>
                        </a:rPr>
                        <a:t>Galapa</a:t>
                      </a:r>
                      <a:endParaRPr kumimoji="0" lang="es-CO" sz="1600" b="1" kern="1200" dirty="0">
                        <a:solidFill>
                          <a:schemeClr val="tx1"/>
                        </a:solidFill>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ct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Biodiésel de la Costa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10.000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r>
              <a:tr h="518803">
                <a:tc>
                  <a:txBody>
                    <a:bodyPr/>
                    <a:lstStyle/>
                    <a:p>
                      <a:pPr algn="ctr">
                        <a:lnSpc>
                          <a:spcPct val="100000"/>
                        </a:lnSpc>
                        <a:spcAft>
                          <a:spcPts val="0"/>
                        </a:spcAft>
                      </a:pPr>
                      <a:r>
                        <a:rPr lang="es-CO" sz="1600" b="1" dirty="0" smtClean="0">
                          <a:latin typeface="Calibri" pitchFamily="34" charset="0"/>
                          <a:ea typeface="Calibri"/>
                          <a:cs typeface="Calibri" pitchFamily="34" charset="0"/>
                        </a:rPr>
                        <a:t>Norte</a:t>
                      </a:r>
                      <a:r>
                        <a:rPr lang="es-CO" sz="1600" b="1" baseline="0" dirty="0" smtClean="0">
                          <a:latin typeface="Calibri" pitchFamily="34" charset="0"/>
                          <a:ea typeface="Calibri"/>
                          <a:cs typeface="Calibri" pitchFamily="34" charset="0"/>
                        </a:rPr>
                        <a:t>,  Santa Marta</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lnSpc>
                          <a:spcPct val="100000"/>
                        </a:lnSpc>
                        <a:spcAft>
                          <a:spcPts val="1000"/>
                        </a:spcAft>
                      </a:pPr>
                      <a:r>
                        <a:rPr kumimoji="0" lang="es-CO" sz="1600" b="0" i="0" u="none" kern="1200" dirty="0" err="1" smtClean="0">
                          <a:solidFill>
                            <a:schemeClr val="tx1"/>
                          </a:solidFill>
                          <a:effectLst/>
                          <a:latin typeface="Calibri" pitchFamily="34" charset="0"/>
                          <a:ea typeface="Calibri"/>
                          <a:cs typeface="Calibri" pitchFamily="34" charset="0"/>
                        </a:rPr>
                        <a:t>Odin</a:t>
                      </a:r>
                      <a:r>
                        <a:rPr kumimoji="0" lang="es-CO" sz="1600" b="0" i="0" u="none" kern="1200" dirty="0" smtClean="0">
                          <a:solidFill>
                            <a:schemeClr val="tx1"/>
                          </a:solidFill>
                          <a:effectLst/>
                          <a:latin typeface="Calibri" pitchFamily="34" charset="0"/>
                          <a:ea typeface="Calibri"/>
                          <a:cs typeface="Calibri" pitchFamily="34" charset="0"/>
                        </a:rPr>
                        <a:t> </a:t>
                      </a:r>
                      <a:r>
                        <a:rPr kumimoji="0" lang="es-CO" sz="1600" b="0" i="0" u="none" kern="1200" dirty="0" err="1" smtClean="0">
                          <a:solidFill>
                            <a:schemeClr val="tx1"/>
                          </a:solidFill>
                          <a:effectLst/>
                          <a:latin typeface="Calibri" pitchFamily="34" charset="0"/>
                          <a:ea typeface="Calibri"/>
                          <a:cs typeface="Calibri" pitchFamily="34" charset="0"/>
                        </a:rPr>
                        <a:t>Energy</a:t>
                      </a:r>
                      <a:endParaRPr kumimoji="0" lang="es-CO" sz="1600" b="0" i="0" u="none" kern="1200" dirty="0" smtClean="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36.000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518803">
                <a:tc>
                  <a:txBody>
                    <a:bodyPr/>
                    <a:lstStyle/>
                    <a:p>
                      <a:pPr algn="ctr">
                        <a:lnSpc>
                          <a:spcPct val="100000"/>
                        </a:lnSpc>
                        <a:spcAft>
                          <a:spcPts val="0"/>
                        </a:spcAft>
                      </a:pPr>
                      <a:r>
                        <a:rPr lang="es-CO" sz="1600" b="1" dirty="0" smtClean="0">
                          <a:latin typeface="Calibri" pitchFamily="34" charset="0"/>
                          <a:ea typeface="Calibri"/>
                          <a:cs typeface="Calibri" pitchFamily="34" charset="0"/>
                        </a:rPr>
                        <a:t>Central, </a:t>
                      </a:r>
                      <a:r>
                        <a:rPr lang="es-CO" sz="1600" b="1" baseline="0" dirty="0" smtClean="0">
                          <a:latin typeface="Calibri" pitchFamily="34" charset="0"/>
                          <a:ea typeface="Calibri"/>
                          <a:cs typeface="Calibri" pitchFamily="34" charset="0"/>
                        </a:rPr>
                        <a:t>Facatativá</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ctr" rtl="0" eaLnBrk="1" fontAlgn="ctr" latinLnBrk="0" hangingPunct="1">
                        <a:lnSpc>
                          <a:spcPct val="100000"/>
                        </a:lnSpc>
                        <a:spcAft>
                          <a:spcPts val="1000"/>
                        </a:spcAft>
                      </a:pPr>
                      <a:r>
                        <a:rPr kumimoji="0" lang="es-CO" sz="1600" b="0" i="0" u="none" kern="1200" dirty="0" err="1" smtClean="0">
                          <a:solidFill>
                            <a:schemeClr val="tx1"/>
                          </a:solidFill>
                          <a:effectLst/>
                          <a:latin typeface="Calibri" pitchFamily="34" charset="0"/>
                          <a:ea typeface="Calibri"/>
                          <a:cs typeface="Calibri" pitchFamily="34" charset="0"/>
                        </a:rPr>
                        <a:t>BioD</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115.000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36.809</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5.258</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10.517</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r>
              <a:tr h="518803">
                <a:tc>
                  <a:txBody>
                    <a:bodyPr/>
                    <a:lstStyle/>
                    <a:p>
                      <a:pPr algn="ctr">
                        <a:lnSpc>
                          <a:spcPct val="100000"/>
                        </a:lnSpc>
                        <a:spcAft>
                          <a:spcPts val="0"/>
                        </a:spcAft>
                      </a:pPr>
                      <a:r>
                        <a:rPr lang="es-CO" sz="1600" b="1" dirty="0" smtClean="0">
                          <a:latin typeface="Calibri" pitchFamily="34" charset="0"/>
                          <a:ea typeface="Calibri"/>
                          <a:cs typeface="Calibri" pitchFamily="34" charset="0"/>
                        </a:rPr>
                        <a:t>Central,</a:t>
                      </a:r>
                      <a:r>
                        <a:rPr lang="es-CO" sz="1600" b="1" baseline="0" dirty="0" smtClean="0">
                          <a:latin typeface="Calibri" pitchFamily="34" charset="0"/>
                          <a:ea typeface="Calibri"/>
                          <a:cs typeface="Calibri" pitchFamily="34" charset="0"/>
                        </a:rPr>
                        <a:t> </a:t>
                      </a:r>
                    </a:p>
                    <a:p>
                      <a:pPr algn="ctr">
                        <a:lnSpc>
                          <a:spcPct val="100000"/>
                        </a:lnSpc>
                        <a:spcAft>
                          <a:spcPts val="0"/>
                        </a:spcAft>
                      </a:pPr>
                      <a:r>
                        <a:rPr lang="es-CO" sz="1600" b="1" baseline="0" dirty="0" smtClean="0">
                          <a:latin typeface="Calibri" pitchFamily="34" charset="0"/>
                          <a:ea typeface="Calibri"/>
                          <a:cs typeface="Calibri" pitchFamily="34" charset="0"/>
                        </a:rPr>
                        <a:t>B/bermeja</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lnSpc>
                          <a:spcPct val="100000"/>
                        </a:lnSpc>
                        <a:spcAft>
                          <a:spcPts val="1000"/>
                        </a:spcAft>
                      </a:pPr>
                      <a:r>
                        <a:rPr kumimoji="0" lang="es-CO" sz="1600" b="0" i="0" u="none" kern="1200" dirty="0" err="1" smtClean="0">
                          <a:solidFill>
                            <a:schemeClr val="tx1"/>
                          </a:solidFill>
                          <a:effectLst/>
                          <a:latin typeface="Calibri" pitchFamily="34" charset="0"/>
                          <a:ea typeface="Calibri"/>
                          <a:cs typeface="Calibri" pitchFamily="34" charset="0"/>
                        </a:rPr>
                        <a:t>Ecodiesel</a:t>
                      </a:r>
                      <a:r>
                        <a:rPr kumimoji="0" lang="es-CO" sz="1600" b="0" i="0" u="none" kern="1200" dirty="0" smtClean="0">
                          <a:solidFill>
                            <a:schemeClr val="tx1"/>
                          </a:solidFill>
                          <a:effectLst/>
                          <a:latin typeface="Calibri" pitchFamily="34" charset="0"/>
                          <a:ea typeface="Calibri"/>
                          <a:cs typeface="Calibri" pitchFamily="34" charset="0"/>
                        </a:rPr>
                        <a:t> de Colombia</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115.000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36.809</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5.258</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10.517</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518803">
                <a:tc>
                  <a:txBody>
                    <a:bodyPr/>
                    <a:lstStyle/>
                    <a:p>
                      <a:pPr algn="ctr">
                        <a:lnSpc>
                          <a:spcPct val="100000"/>
                        </a:lnSpc>
                        <a:spcAft>
                          <a:spcPts val="0"/>
                        </a:spcAft>
                      </a:pPr>
                      <a:r>
                        <a:rPr lang="es-CO" sz="1600" b="1" dirty="0" smtClean="0">
                          <a:latin typeface="Calibri" pitchFamily="34" charset="0"/>
                          <a:ea typeface="Calibri"/>
                          <a:cs typeface="Calibri" pitchFamily="34" charset="0"/>
                        </a:rPr>
                        <a:t>Oriental, San Carlos de </a:t>
                      </a:r>
                      <a:r>
                        <a:rPr lang="es-CO" sz="1600" b="1" dirty="0" err="1" smtClean="0">
                          <a:latin typeface="Calibri" pitchFamily="34" charset="0"/>
                          <a:ea typeface="Calibri"/>
                          <a:cs typeface="Calibri" pitchFamily="34" charset="0"/>
                        </a:rPr>
                        <a:t>Guaroa</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ct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Aceites Manuelita</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120.000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38.409</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5.487</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10.974</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r>
              <a:tr h="518803">
                <a:tc>
                  <a:txBody>
                    <a:bodyPr/>
                    <a:lstStyle/>
                    <a:p>
                      <a:pPr algn="ctr">
                        <a:lnSpc>
                          <a:spcPct val="100000"/>
                        </a:lnSpc>
                        <a:spcAft>
                          <a:spcPts val="0"/>
                        </a:spcAft>
                      </a:pPr>
                      <a:r>
                        <a:rPr lang="es-CO" sz="1600" b="1" dirty="0" smtClean="0">
                          <a:latin typeface="Calibri" pitchFamily="34" charset="0"/>
                          <a:ea typeface="Calibri"/>
                          <a:cs typeface="Calibri" pitchFamily="34" charset="0"/>
                        </a:rPr>
                        <a:t>Oriental, Castilla</a:t>
                      </a:r>
                      <a:r>
                        <a:rPr lang="es-CO" sz="1600" b="1" baseline="0" dirty="0" smtClean="0">
                          <a:latin typeface="Calibri" pitchFamily="34" charset="0"/>
                          <a:ea typeface="Calibri"/>
                          <a:cs typeface="Calibri" pitchFamily="34" charset="0"/>
                        </a:rPr>
                        <a:t> la Nueva</a:t>
                      </a:r>
                      <a:endParaRPr lang="es-CO" sz="1600" b="1" dirty="0">
                        <a:latin typeface="Calibri" pitchFamily="34" charset="0"/>
                        <a:ea typeface="Calibri"/>
                        <a:cs typeface="Calibri" pitchFamily="34" charset="0"/>
                      </a:endParaRPr>
                    </a:p>
                  </a:txBody>
                  <a:tcPr marL="68561" marR="685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lnSpc>
                          <a:spcPct val="100000"/>
                        </a:lnSpc>
                        <a:spcAft>
                          <a:spcPts val="1000"/>
                        </a:spcAft>
                      </a:pPr>
                      <a:r>
                        <a:rPr kumimoji="0" lang="es-CO" sz="1600" b="0" i="0" u="none" kern="1200" dirty="0" err="1" smtClean="0">
                          <a:solidFill>
                            <a:schemeClr val="tx1"/>
                          </a:solidFill>
                          <a:effectLst/>
                          <a:latin typeface="Calibri" pitchFamily="34" charset="0"/>
                          <a:ea typeface="Calibri"/>
                          <a:cs typeface="Calibri" pitchFamily="34" charset="0"/>
                        </a:rPr>
                        <a:t>Biocastilla</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15.000</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r" rtl="0" eaLnBrk="1" fontAlgn="ctr" latinLnBrk="0" hangingPunct="1">
                        <a:lnSpc>
                          <a:spcPct val="100000"/>
                        </a:lnSpc>
                        <a:spcAft>
                          <a:spcPts val="1000"/>
                        </a:spcAft>
                      </a:pPr>
                      <a:r>
                        <a:rPr kumimoji="0" lang="es-CO" sz="1600" b="0" i="0" u="none" kern="1200" dirty="0" smtClean="0">
                          <a:solidFill>
                            <a:schemeClr val="tx1"/>
                          </a:solidFill>
                          <a:effectLst/>
                          <a:latin typeface="Calibri" pitchFamily="34" charset="0"/>
                          <a:ea typeface="Calibri"/>
                          <a:cs typeface="Calibri" pitchFamily="34" charset="0"/>
                        </a:rPr>
                        <a:t>-</a:t>
                      </a:r>
                      <a:endParaRPr kumimoji="0" lang="es-CO" sz="1600" b="0" i="0" u="none" kern="1200" dirty="0">
                        <a:solidFill>
                          <a:schemeClr val="tx1"/>
                        </a:solidFill>
                        <a:effectLst/>
                        <a:latin typeface="Calibri" pitchFamily="34" charset="0"/>
                        <a:ea typeface="Calibri"/>
                        <a:cs typeface="Calibri"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274939">
                <a:tc gridSpan="2">
                  <a:txBody>
                    <a:bodyPr/>
                    <a:lstStyle/>
                    <a:p>
                      <a:pPr marL="0" marR="0" indent="0" algn="r" defTabSz="914400" rtl="0" eaLnBrk="1" fontAlgn="auto" latinLnBrk="0" hangingPunct="1">
                        <a:lnSpc>
                          <a:spcPct val="100000"/>
                        </a:lnSpc>
                        <a:spcBef>
                          <a:spcPts val="0"/>
                        </a:spcBef>
                        <a:spcAft>
                          <a:spcPts val="1000"/>
                        </a:spcAft>
                        <a:buClrTx/>
                        <a:buSzTx/>
                        <a:buFontTx/>
                        <a:buNone/>
                        <a:tabLst/>
                        <a:defRPr/>
                      </a:pPr>
                      <a:r>
                        <a:rPr lang="es-CO" sz="1600" b="1" dirty="0" smtClean="0">
                          <a:latin typeface="Calibri" pitchFamily="34" charset="0"/>
                          <a:ea typeface="Calibri"/>
                          <a:cs typeface="Calibri" pitchFamily="34" charset="0"/>
                        </a:rPr>
                        <a:t>TOTALES</a:t>
                      </a:r>
                      <a:endParaRPr kumimoji="0" lang="es-CO" sz="1600" b="1" kern="1200"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pPr marL="0" algn="r" rtl="0" eaLnBrk="1" latinLnBrk="0" hangingPunct="1">
                        <a:lnSpc>
                          <a:spcPct val="100000"/>
                        </a:lnSpc>
                        <a:spcAft>
                          <a:spcPts val="1000"/>
                        </a:spcAft>
                      </a:pPr>
                      <a:endParaRPr kumimoji="0" lang="es-CO" sz="1600" b="1" kern="1200"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algn="r" rtl="0" eaLnBrk="1" latinLnBrk="0" hangingPunct="1">
                        <a:lnSpc>
                          <a:spcPct val="100000"/>
                        </a:lnSpc>
                        <a:spcAft>
                          <a:spcPts val="1000"/>
                        </a:spcAft>
                      </a:pPr>
                      <a:r>
                        <a:rPr kumimoji="0" lang="es-CO" sz="1600" b="1" kern="1200" dirty="0" smtClean="0">
                          <a:solidFill>
                            <a:schemeClr val="tx1"/>
                          </a:solidFill>
                          <a:latin typeface="Calibri" pitchFamily="34" charset="0"/>
                          <a:ea typeface="Calibri"/>
                          <a:cs typeface="Calibri" pitchFamily="34" charset="0"/>
                        </a:rPr>
                        <a:t>581.000</a:t>
                      </a:r>
                      <a:endParaRPr kumimoji="0" lang="es-CO" sz="1600" b="1" kern="1200"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algn="r" rtl="0" eaLnBrk="1" latinLnBrk="0" hangingPunct="1">
                        <a:lnSpc>
                          <a:spcPct val="100000"/>
                        </a:lnSpc>
                        <a:spcAft>
                          <a:spcPts val="1000"/>
                        </a:spcAft>
                      </a:pPr>
                      <a:r>
                        <a:rPr kumimoji="0" lang="es-CO" sz="1600" b="1" kern="1200" dirty="0" smtClean="0">
                          <a:solidFill>
                            <a:schemeClr val="tx1"/>
                          </a:solidFill>
                          <a:latin typeface="Calibri" pitchFamily="34" charset="0"/>
                          <a:ea typeface="Calibri"/>
                          <a:cs typeface="Calibri" pitchFamily="34" charset="0"/>
                        </a:rPr>
                        <a:t>163.328</a:t>
                      </a:r>
                      <a:endParaRPr kumimoji="0" lang="es-CO" sz="1600" b="1" kern="1200"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algn="r" rtl="0" eaLnBrk="1" latinLnBrk="0" hangingPunct="1">
                        <a:lnSpc>
                          <a:spcPct val="100000"/>
                        </a:lnSpc>
                        <a:spcAft>
                          <a:spcPts val="1000"/>
                        </a:spcAft>
                      </a:pPr>
                      <a:r>
                        <a:rPr kumimoji="0" lang="es-CO" sz="1600" b="1" kern="1200" dirty="0" smtClean="0">
                          <a:solidFill>
                            <a:schemeClr val="tx1"/>
                          </a:solidFill>
                          <a:latin typeface="Calibri" pitchFamily="34" charset="0"/>
                          <a:ea typeface="Calibri"/>
                          <a:cs typeface="Calibri" pitchFamily="34" charset="0"/>
                        </a:rPr>
                        <a:t>23.320 </a:t>
                      </a:r>
                      <a:endParaRPr kumimoji="0" lang="es-CO" sz="1600" b="1" kern="1200"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algn="r" rtl="0" eaLnBrk="1" latinLnBrk="0" hangingPunct="1">
                        <a:lnSpc>
                          <a:spcPct val="100000"/>
                        </a:lnSpc>
                        <a:spcAft>
                          <a:spcPts val="1000"/>
                        </a:spcAft>
                      </a:pPr>
                      <a:r>
                        <a:rPr kumimoji="0" lang="es-CO" sz="1600" b="1" kern="1200" dirty="0" smtClean="0">
                          <a:solidFill>
                            <a:schemeClr val="tx1"/>
                          </a:solidFill>
                          <a:latin typeface="Calibri" pitchFamily="34" charset="0"/>
                          <a:ea typeface="Calibri"/>
                          <a:cs typeface="Calibri" pitchFamily="34" charset="0"/>
                        </a:rPr>
                        <a:t>46.640</a:t>
                      </a:r>
                      <a:endParaRPr kumimoji="0" lang="es-CO" sz="1600" b="1" kern="1200" dirty="0">
                        <a:solidFill>
                          <a:schemeClr val="tx1"/>
                        </a:solidFill>
                        <a:latin typeface="Calibri" pitchFamily="34" charset="0"/>
                        <a:ea typeface="Calibri"/>
                        <a:cs typeface="Calibri" pitchFamily="34" charset="0"/>
                      </a:endParaRPr>
                    </a:p>
                  </a:txBody>
                  <a:tcPr marL="68561" marR="68561" marT="146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864838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5 CuadroTexto"/>
          <p:cNvSpPr txBox="1">
            <a:spLocks noChangeArrowheads="1"/>
          </p:cNvSpPr>
          <p:nvPr/>
        </p:nvSpPr>
        <p:spPr bwMode="auto">
          <a:xfrm>
            <a:off x="5508128" y="6459239"/>
            <a:ext cx="280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CO" sz="1200" b="1" dirty="0"/>
              <a:t>Fuente: </a:t>
            </a:r>
            <a:r>
              <a:rPr lang="es-CO" sz="1200" dirty="0"/>
              <a:t>Fedebiocombustibles</a:t>
            </a:r>
          </a:p>
        </p:txBody>
      </p:sp>
      <p:pic>
        <p:nvPicPr>
          <p:cNvPr id="44038" name="1 Imag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5536" y="329904"/>
            <a:ext cx="5746712" cy="626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940152" y="908720"/>
            <a:ext cx="2952328" cy="850900"/>
          </a:xfrm>
        </p:spPr>
        <p:txBody>
          <a:bodyPr/>
          <a:lstStyle/>
          <a:p>
            <a:r>
              <a:rPr lang="es-CO" dirty="0" smtClean="0"/>
              <a:t>Plantas de  Biodiesel en Operación</a:t>
            </a:r>
            <a:endParaRPr lang="es-CO" dirty="0"/>
          </a:p>
        </p:txBody>
      </p:sp>
    </p:spTree>
    <p:extLst>
      <p:ext uri="{BB962C8B-B14F-4D97-AF65-F5344CB8AC3E}">
        <p14:creationId xmlns:p14="http://schemas.microsoft.com/office/powerpoint/2010/main" val="275670308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28031788"/>
              </p:ext>
            </p:extLst>
          </p:nvPr>
        </p:nvGraphicFramePr>
        <p:xfrm>
          <a:off x="26110" y="2179351"/>
          <a:ext cx="9082394" cy="2369046"/>
        </p:xfrm>
        <a:graphic>
          <a:graphicData uri="http://schemas.openxmlformats.org/drawingml/2006/table">
            <a:tbl>
              <a:tblPr firstRow="1" firstCol="1" bandRow="1">
                <a:tableStyleId>{5C22544A-7EE6-4342-B048-85BDC9FD1C3A}</a:tableStyleId>
              </a:tblPr>
              <a:tblGrid>
                <a:gridCol w="1220659"/>
                <a:gridCol w="1587654"/>
                <a:gridCol w="1440160"/>
                <a:gridCol w="1152128"/>
                <a:gridCol w="3681793"/>
              </a:tblGrid>
              <a:tr h="791344">
                <a:tc>
                  <a:txBody>
                    <a:bodyPr/>
                    <a:lstStyle/>
                    <a:p>
                      <a:pPr algn="ctr">
                        <a:lnSpc>
                          <a:spcPct val="115000"/>
                        </a:lnSpc>
                        <a:spcAft>
                          <a:spcPts val="0"/>
                        </a:spcAft>
                      </a:pPr>
                      <a:r>
                        <a:rPr lang="es-CO" sz="1900" b="1" kern="1200" dirty="0" smtClean="0">
                          <a:solidFill>
                            <a:schemeClr val="tx1"/>
                          </a:solidFill>
                          <a:effectLst/>
                          <a:latin typeface="Calibri" pitchFamily="34" charset="0"/>
                          <a:cs typeface="Calibri" pitchFamily="34" charset="0"/>
                        </a:rPr>
                        <a:t>SECTOR</a:t>
                      </a:r>
                      <a:endParaRPr lang="es-CO" sz="1900" b="1" dirty="0">
                        <a:solidFill>
                          <a:schemeClr val="tx1"/>
                        </a:solidFill>
                        <a:effectLst/>
                        <a:latin typeface="Calibri" pitchFamily="34" charset="0"/>
                        <a:ea typeface="Calibri"/>
                        <a:cs typeface="Calibri" pitchFamily="34" charset="0"/>
                      </a:endParaRPr>
                    </a:p>
                  </a:txBody>
                  <a:tcPr marL="68579" marR="68579" marT="9522" marB="0" anchor="ctr"/>
                </a:tc>
                <a:tc>
                  <a:txBody>
                    <a:bodyPr/>
                    <a:lstStyle/>
                    <a:p>
                      <a:pPr algn="ctr">
                        <a:lnSpc>
                          <a:spcPct val="115000"/>
                        </a:lnSpc>
                        <a:spcAft>
                          <a:spcPts val="0"/>
                        </a:spcAft>
                      </a:pPr>
                      <a:r>
                        <a:rPr lang="es-CO" sz="1900" b="1" kern="1200" dirty="0" smtClean="0">
                          <a:solidFill>
                            <a:schemeClr val="tx1"/>
                          </a:solidFill>
                          <a:effectLst/>
                          <a:latin typeface="Calibri" pitchFamily="34" charset="0"/>
                          <a:cs typeface="Calibri" pitchFamily="34" charset="0"/>
                        </a:rPr>
                        <a:t>EMPLEOS</a:t>
                      </a:r>
                      <a:r>
                        <a:rPr lang="es-CO" sz="1900" b="1" kern="1200" baseline="0" dirty="0" smtClean="0">
                          <a:solidFill>
                            <a:schemeClr val="tx1"/>
                          </a:solidFill>
                          <a:effectLst/>
                          <a:latin typeface="Calibri" pitchFamily="34" charset="0"/>
                          <a:cs typeface="Calibri" pitchFamily="34" charset="0"/>
                        </a:rPr>
                        <a:t> INDUSTRIALES</a:t>
                      </a:r>
                      <a:endParaRPr lang="es-CO" sz="1900" b="1" dirty="0">
                        <a:effectLst/>
                        <a:latin typeface="Calibri" pitchFamily="34" charset="0"/>
                        <a:ea typeface="Calibri"/>
                        <a:cs typeface="Calibri" pitchFamily="34" charset="0"/>
                      </a:endParaRPr>
                    </a:p>
                  </a:txBody>
                  <a:tcPr marL="68579" marR="68579" marT="9522" marB="0" anchor="ctr"/>
                </a:tc>
                <a:tc>
                  <a:txBody>
                    <a:bodyPr/>
                    <a:lstStyle/>
                    <a:p>
                      <a:pPr algn="ctr">
                        <a:lnSpc>
                          <a:spcPct val="115000"/>
                        </a:lnSpc>
                        <a:spcAft>
                          <a:spcPts val="0"/>
                        </a:spcAft>
                      </a:pPr>
                      <a:r>
                        <a:rPr lang="es-CO" sz="1900" b="1" kern="1200" dirty="0" smtClean="0">
                          <a:solidFill>
                            <a:schemeClr val="tx1"/>
                          </a:solidFill>
                          <a:effectLst/>
                          <a:latin typeface="Calibri" pitchFamily="34" charset="0"/>
                          <a:cs typeface="Calibri" pitchFamily="34" charset="0"/>
                        </a:rPr>
                        <a:t>EMPLEOS DE LA CADENA</a:t>
                      </a:r>
                      <a:endParaRPr lang="es-CO" sz="1900" b="1" dirty="0">
                        <a:solidFill>
                          <a:schemeClr val="tx1"/>
                        </a:solidFill>
                        <a:effectLst/>
                        <a:latin typeface="Calibri" pitchFamily="34" charset="0"/>
                        <a:ea typeface="Calibri"/>
                        <a:cs typeface="Calibri" pitchFamily="34" charset="0"/>
                      </a:endParaRPr>
                    </a:p>
                  </a:txBody>
                  <a:tcPr marL="68579" marR="68579" marT="9522" marB="0" anchor="ctr"/>
                </a:tc>
                <a:tc>
                  <a:txBody>
                    <a:bodyPr/>
                    <a:lstStyle/>
                    <a:p>
                      <a:pPr algn="ctr">
                        <a:lnSpc>
                          <a:spcPct val="115000"/>
                        </a:lnSpc>
                        <a:spcAft>
                          <a:spcPts val="0"/>
                        </a:spcAft>
                      </a:pPr>
                      <a:r>
                        <a:rPr lang="es-CO" sz="1900" b="1" kern="1200" dirty="0" smtClean="0">
                          <a:solidFill>
                            <a:schemeClr val="tx1"/>
                          </a:solidFill>
                          <a:effectLst/>
                          <a:latin typeface="Calibri" pitchFamily="34" charset="0"/>
                          <a:cs typeface="Calibri" pitchFamily="34" charset="0"/>
                        </a:rPr>
                        <a:t>TOTAL DEL</a:t>
                      </a:r>
                    </a:p>
                    <a:p>
                      <a:pPr algn="ctr">
                        <a:lnSpc>
                          <a:spcPct val="115000"/>
                        </a:lnSpc>
                        <a:spcAft>
                          <a:spcPts val="0"/>
                        </a:spcAft>
                      </a:pPr>
                      <a:r>
                        <a:rPr lang="es-CO" sz="1900" b="1" kern="1200" dirty="0" smtClean="0">
                          <a:solidFill>
                            <a:schemeClr val="tx1"/>
                          </a:solidFill>
                          <a:effectLst/>
                          <a:latin typeface="Calibri" pitchFamily="34" charset="0"/>
                          <a:cs typeface="Calibri" pitchFamily="34" charset="0"/>
                        </a:rPr>
                        <a:t>SECTOR</a:t>
                      </a:r>
                      <a:endParaRPr lang="es-CO" sz="1900" b="1" dirty="0">
                        <a:solidFill>
                          <a:schemeClr val="tx1"/>
                        </a:solidFill>
                        <a:effectLst/>
                        <a:latin typeface="Calibri" pitchFamily="34" charset="0"/>
                        <a:ea typeface="Calibri"/>
                        <a:cs typeface="Calibri" pitchFamily="34" charset="0"/>
                      </a:endParaRPr>
                    </a:p>
                  </a:txBody>
                  <a:tcPr marL="0" marR="0" marT="0" marB="0" anchor="ctr"/>
                </a:tc>
                <a:tc>
                  <a:txBody>
                    <a:bodyPr/>
                    <a:lstStyle/>
                    <a:p>
                      <a:pPr algn="ctr">
                        <a:lnSpc>
                          <a:spcPct val="115000"/>
                        </a:lnSpc>
                        <a:spcAft>
                          <a:spcPts val="0"/>
                        </a:spcAft>
                      </a:pPr>
                      <a:r>
                        <a:rPr lang="en-US" sz="1900" b="1" kern="1200" dirty="0" smtClean="0">
                          <a:solidFill>
                            <a:schemeClr val="tx1"/>
                          </a:solidFill>
                          <a:effectLst/>
                          <a:latin typeface="Calibri" pitchFamily="34" charset="0"/>
                          <a:cs typeface="Calibri" pitchFamily="34" charset="0"/>
                        </a:rPr>
                        <a:t>PERSONAS</a:t>
                      </a:r>
                      <a:r>
                        <a:rPr lang="en-US" sz="1900" b="1" kern="1200" baseline="0" dirty="0" smtClean="0">
                          <a:solidFill>
                            <a:schemeClr val="tx1"/>
                          </a:solidFill>
                          <a:effectLst/>
                          <a:latin typeface="Calibri" pitchFamily="34" charset="0"/>
                          <a:cs typeface="Calibri" pitchFamily="34" charset="0"/>
                        </a:rPr>
                        <a:t> </a:t>
                      </a:r>
                      <a:r>
                        <a:rPr lang="en-US" sz="1900" b="1" kern="1200" baseline="0" dirty="0" err="1" smtClean="0">
                          <a:solidFill>
                            <a:schemeClr val="tx1"/>
                          </a:solidFill>
                          <a:effectLst/>
                          <a:latin typeface="Calibri" pitchFamily="34" charset="0"/>
                          <a:cs typeface="Calibri" pitchFamily="34" charset="0"/>
                        </a:rPr>
                        <a:t>QUE</a:t>
                      </a:r>
                      <a:r>
                        <a:rPr lang="en-US" sz="1900" b="1" kern="1200" baseline="0" dirty="0" smtClean="0">
                          <a:solidFill>
                            <a:schemeClr val="tx1"/>
                          </a:solidFill>
                          <a:effectLst/>
                          <a:latin typeface="Calibri" pitchFamily="34" charset="0"/>
                          <a:cs typeface="Calibri" pitchFamily="34" charset="0"/>
                        </a:rPr>
                        <a:t> </a:t>
                      </a:r>
                      <a:r>
                        <a:rPr lang="en-US" sz="1900" b="1" kern="1200" baseline="0" dirty="0" err="1" smtClean="0">
                          <a:solidFill>
                            <a:schemeClr val="tx1"/>
                          </a:solidFill>
                          <a:effectLst/>
                          <a:latin typeface="Calibri" pitchFamily="34" charset="0"/>
                          <a:cs typeface="Calibri" pitchFamily="34" charset="0"/>
                        </a:rPr>
                        <a:t>DERIVAN</a:t>
                      </a:r>
                      <a:r>
                        <a:rPr lang="en-US" sz="1900" b="1" kern="1200" baseline="0" dirty="0" smtClean="0">
                          <a:solidFill>
                            <a:schemeClr val="tx1"/>
                          </a:solidFill>
                          <a:effectLst/>
                          <a:latin typeface="Calibri" pitchFamily="34" charset="0"/>
                          <a:cs typeface="Calibri" pitchFamily="34" charset="0"/>
                        </a:rPr>
                        <a:t> SU </a:t>
                      </a:r>
                      <a:r>
                        <a:rPr lang="en-US" sz="1900" b="1" kern="1200" baseline="0" dirty="0" err="1" smtClean="0">
                          <a:solidFill>
                            <a:schemeClr val="tx1"/>
                          </a:solidFill>
                          <a:effectLst/>
                          <a:latin typeface="Calibri" pitchFamily="34" charset="0"/>
                          <a:cs typeface="Calibri" pitchFamily="34" charset="0"/>
                        </a:rPr>
                        <a:t>SUSTENTO</a:t>
                      </a:r>
                      <a:r>
                        <a:rPr lang="en-US" sz="1900" b="1" kern="1200" baseline="0" dirty="0" smtClean="0">
                          <a:solidFill>
                            <a:schemeClr val="tx1"/>
                          </a:solidFill>
                          <a:effectLst/>
                          <a:latin typeface="Calibri" pitchFamily="34" charset="0"/>
                          <a:cs typeface="Calibri" pitchFamily="34" charset="0"/>
                        </a:rPr>
                        <a:t> DE LA </a:t>
                      </a:r>
                      <a:r>
                        <a:rPr lang="en-US" sz="1900" b="1" kern="1200" baseline="0" dirty="0" err="1" smtClean="0">
                          <a:solidFill>
                            <a:schemeClr val="tx1"/>
                          </a:solidFill>
                          <a:effectLst/>
                          <a:latin typeface="Calibri" pitchFamily="34" charset="0"/>
                          <a:cs typeface="Calibri" pitchFamily="34" charset="0"/>
                        </a:rPr>
                        <a:t>AGROINDUSTRIA</a:t>
                      </a:r>
                      <a:r>
                        <a:rPr lang="en-US" sz="1900" b="1" kern="1200" baseline="0" dirty="0" smtClean="0">
                          <a:solidFill>
                            <a:schemeClr val="tx1"/>
                          </a:solidFill>
                          <a:effectLst/>
                          <a:latin typeface="Calibri" pitchFamily="34" charset="0"/>
                          <a:cs typeface="Calibri" pitchFamily="34" charset="0"/>
                        </a:rPr>
                        <a:t> DE LOS </a:t>
                      </a:r>
                      <a:r>
                        <a:rPr lang="en-US" sz="1900" b="1" kern="1200" baseline="0" dirty="0" err="1" smtClean="0">
                          <a:solidFill>
                            <a:schemeClr val="tx1"/>
                          </a:solidFill>
                          <a:effectLst/>
                          <a:latin typeface="Calibri" pitchFamily="34" charset="0"/>
                          <a:cs typeface="Calibri" pitchFamily="34" charset="0"/>
                        </a:rPr>
                        <a:t>BIOCOMBUSTIBLES</a:t>
                      </a:r>
                      <a:r>
                        <a:rPr lang="en-US" sz="1900" b="1" kern="1200" dirty="0" smtClean="0">
                          <a:solidFill>
                            <a:schemeClr val="tx1"/>
                          </a:solidFill>
                          <a:effectLst/>
                          <a:latin typeface="Calibri" pitchFamily="34" charset="0"/>
                          <a:cs typeface="Calibri" pitchFamily="34" charset="0"/>
                        </a:rPr>
                        <a:t>*</a:t>
                      </a:r>
                      <a:endParaRPr lang="es-CO" sz="1900" b="1" dirty="0">
                        <a:solidFill>
                          <a:schemeClr val="tx1"/>
                        </a:solidFill>
                        <a:effectLst/>
                        <a:latin typeface="Calibri" pitchFamily="34" charset="0"/>
                        <a:ea typeface="Calibri"/>
                        <a:cs typeface="Calibri" pitchFamily="34" charset="0"/>
                      </a:endParaRPr>
                    </a:p>
                  </a:txBody>
                  <a:tcPr marL="68579" marR="68579" marT="9522" marB="0" anchor="ctr"/>
                </a:tc>
              </a:tr>
              <a:tr h="315957">
                <a:tc>
                  <a:txBody>
                    <a:bodyPr/>
                    <a:lstStyle/>
                    <a:p>
                      <a:pPr algn="ctr">
                        <a:lnSpc>
                          <a:spcPct val="115000"/>
                        </a:lnSpc>
                        <a:spcAft>
                          <a:spcPts val="0"/>
                        </a:spcAft>
                      </a:pPr>
                      <a:r>
                        <a:rPr lang="es-CO" sz="1900" kern="1200" dirty="0" smtClean="0">
                          <a:solidFill>
                            <a:schemeClr val="tx1"/>
                          </a:solidFill>
                          <a:effectLst/>
                          <a:latin typeface="Calibri" pitchFamily="34" charset="0"/>
                          <a:cs typeface="Calibri" pitchFamily="34" charset="0"/>
                        </a:rPr>
                        <a:t>BIODIÉSEL</a:t>
                      </a:r>
                      <a:endParaRPr lang="es-CO" sz="1900" dirty="0">
                        <a:solidFill>
                          <a:schemeClr val="tx1"/>
                        </a:solidFill>
                        <a:effectLst/>
                        <a:latin typeface="Calibri" pitchFamily="34" charset="0"/>
                        <a:ea typeface="Calibri"/>
                        <a:cs typeface="Calibri" pitchFamily="34" charset="0"/>
                      </a:endParaRPr>
                    </a:p>
                  </a:txBody>
                  <a:tcPr marL="68579" marR="68579" marT="9522" marB="0" anchor="ctr"/>
                </a:tc>
                <a:tc>
                  <a:txBody>
                    <a:bodyPr/>
                    <a:lstStyle/>
                    <a:p>
                      <a:pPr algn="r">
                        <a:lnSpc>
                          <a:spcPct val="115000"/>
                        </a:lnSpc>
                        <a:spcAft>
                          <a:spcPts val="0"/>
                        </a:spcAft>
                      </a:pPr>
                      <a:r>
                        <a:rPr kumimoji="0" lang="es-CO" sz="1900" b="0" kern="1200" dirty="0" smtClean="0">
                          <a:solidFill>
                            <a:schemeClr val="dk1"/>
                          </a:solidFill>
                          <a:effectLst/>
                          <a:latin typeface="Calibri" pitchFamily="34" charset="0"/>
                          <a:ea typeface="+mn-ea"/>
                          <a:cs typeface="Calibri" pitchFamily="34" charset="0"/>
                        </a:rPr>
                        <a:t>23.332</a:t>
                      </a:r>
                      <a:endParaRPr kumimoji="0" lang="es-CO" sz="1900" b="0" kern="1200" dirty="0">
                        <a:solidFill>
                          <a:schemeClr val="dk1"/>
                        </a:solidFill>
                        <a:effectLst/>
                        <a:latin typeface="Calibri" pitchFamily="34" charset="0"/>
                        <a:ea typeface="+mn-ea"/>
                        <a:cs typeface="Calibri" pitchFamily="34" charset="0"/>
                      </a:endParaRPr>
                    </a:p>
                  </a:txBody>
                  <a:tcPr marL="68579" marR="68579" marT="9522" marB="0" anchor="ctr"/>
                </a:tc>
                <a:tc>
                  <a:txBody>
                    <a:bodyPr/>
                    <a:lstStyle/>
                    <a:p>
                      <a:pPr algn="r">
                        <a:lnSpc>
                          <a:spcPct val="115000"/>
                        </a:lnSpc>
                        <a:spcAft>
                          <a:spcPts val="0"/>
                        </a:spcAft>
                      </a:pPr>
                      <a:r>
                        <a:rPr kumimoji="0" lang="es-CO" sz="1900" b="0" kern="1200" dirty="0" smtClean="0">
                          <a:solidFill>
                            <a:schemeClr val="dk1"/>
                          </a:solidFill>
                          <a:effectLst/>
                          <a:latin typeface="Calibri" pitchFamily="34" charset="0"/>
                          <a:ea typeface="+mn-ea"/>
                          <a:cs typeface="Calibri" pitchFamily="34" charset="0"/>
                        </a:rPr>
                        <a:t>46.665</a:t>
                      </a:r>
                      <a:endParaRPr kumimoji="0" lang="es-CO" sz="1900" b="0" kern="1200" dirty="0">
                        <a:solidFill>
                          <a:schemeClr val="dk1"/>
                        </a:solidFill>
                        <a:effectLst/>
                        <a:latin typeface="Calibri" pitchFamily="34" charset="0"/>
                        <a:ea typeface="+mn-ea"/>
                        <a:cs typeface="Calibri" pitchFamily="34" charset="0"/>
                      </a:endParaRPr>
                    </a:p>
                  </a:txBody>
                  <a:tcPr marL="68579" marR="68579" marT="9522" marB="0" anchor="ctr"/>
                </a:tc>
                <a:tc>
                  <a:txBody>
                    <a:bodyPr/>
                    <a:lstStyle/>
                    <a:p>
                      <a:pPr algn="r">
                        <a:lnSpc>
                          <a:spcPct val="115000"/>
                        </a:lnSpc>
                        <a:spcAft>
                          <a:spcPts val="0"/>
                        </a:spcAft>
                      </a:pPr>
                      <a:r>
                        <a:rPr kumimoji="0" lang="es-CO" sz="1900" b="1" i="0" kern="1200" dirty="0" smtClean="0">
                          <a:solidFill>
                            <a:schemeClr val="dk1"/>
                          </a:solidFill>
                          <a:effectLst/>
                          <a:latin typeface="Calibri" pitchFamily="34" charset="0"/>
                          <a:ea typeface="+mn-ea"/>
                          <a:cs typeface="Calibri" pitchFamily="34" charset="0"/>
                        </a:rPr>
                        <a:t>69.997</a:t>
                      </a:r>
                      <a:endParaRPr kumimoji="0" lang="es-CO" sz="1900" b="1" i="0" kern="1200" dirty="0">
                        <a:solidFill>
                          <a:schemeClr val="dk1"/>
                        </a:solidFill>
                        <a:effectLst/>
                        <a:latin typeface="Calibri" pitchFamily="34" charset="0"/>
                        <a:ea typeface="+mn-ea"/>
                        <a:cs typeface="Calibri" pitchFamily="34" charset="0"/>
                      </a:endParaRPr>
                    </a:p>
                  </a:txBody>
                  <a:tcPr marL="0" marR="0" marT="0" marB="0"/>
                </a:tc>
                <a:tc>
                  <a:txBody>
                    <a:bodyPr/>
                    <a:lstStyle/>
                    <a:p>
                      <a:pPr algn="ctr">
                        <a:lnSpc>
                          <a:spcPct val="115000"/>
                        </a:lnSpc>
                        <a:spcAft>
                          <a:spcPts val="0"/>
                        </a:spcAft>
                      </a:pPr>
                      <a:r>
                        <a:rPr kumimoji="0" lang="es-CO" sz="1900" b="1" i="1" u="none" kern="1200" dirty="0" smtClean="0">
                          <a:solidFill>
                            <a:schemeClr val="dk1"/>
                          </a:solidFill>
                          <a:effectLst>
                            <a:outerShdw blurRad="38100" dist="38100" dir="2700000" algn="tl">
                              <a:srgbClr val="000000">
                                <a:alpha val="43137"/>
                              </a:srgbClr>
                            </a:outerShdw>
                          </a:effectLst>
                          <a:latin typeface="Calibri" pitchFamily="34" charset="0"/>
                          <a:ea typeface="+mn-ea"/>
                          <a:cs typeface="Calibri" pitchFamily="34" charset="0"/>
                        </a:rPr>
                        <a:t>279.988</a:t>
                      </a:r>
                      <a:endParaRPr kumimoji="0" lang="es-CO" sz="1900" b="1" i="1" u="none" kern="1200" dirty="0">
                        <a:solidFill>
                          <a:schemeClr val="dk1"/>
                        </a:solidFill>
                        <a:effectLst>
                          <a:outerShdw blurRad="38100" dist="38100" dir="2700000" algn="tl">
                            <a:srgbClr val="000000">
                              <a:alpha val="43137"/>
                            </a:srgbClr>
                          </a:outerShdw>
                        </a:effectLst>
                        <a:latin typeface="Calibri" pitchFamily="34" charset="0"/>
                        <a:ea typeface="+mn-ea"/>
                        <a:cs typeface="Calibri" pitchFamily="34" charset="0"/>
                      </a:endParaRPr>
                    </a:p>
                  </a:txBody>
                  <a:tcPr marL="68579" marR="68579" marT="9522" marB="0" anchor="ctr"/>
                </a:tc>
              </a:tr>
              <a:tr h="315957">
                <a:tc>
                  <a:txBody>
                    <a:bodyPr/>
                    <a:lstStyle/>
                    <a:p>
                      <a:pPr algn="ctr">
                        <a:lnSpc>
                          <a:spcPct val="115000"/>
                        </a:lnSpc>
                        <a:spcAft>
                          <a:spcPts val="0"/>
                        </a:spcAft>
                      </a:pPr>
                      <a:r>
                        <a:rPr lang="es-CO" sz="1900" kern="1200" dirty="0" smtClean="0">
                          <a:solidFill>
                            <a:schemeClr val="tx1"/>
                          </a:solidFill>
                          <a:effectLst/>
                          <a:latin typeface="Calibri" pitchFamily="34" charset="0"/>
                          <a:cs typeface="Calibri" pitchFamily="34" charset="0"/>
                        </a:rPr>
                        <a:t>AZÚCAR &amp; </a:t>
                      </a:r>
                    </a:p>
                    <a:p>
                      <a:pPr algn="ctr">
                        <a:lnSpc>
                          <a:spcPct val="115000"/>
                        </a:lnSpc>
                        <a:spcAft>
                          <a:spcPts val="0"/>
                        </a:spcAft>
                      </a:pPr>
                      <a:r>
                        <a:rPr lang="es-CO" sz="1900" kern="1200" dirty="0" smtClean="0">
                          <a:solidFill>
                            <a:schemeClr val="tx1"/>
                          </a:solidFill>
                          <a:effectLst/>
                          <a:latin typeface="Calibri" pitchFamily="34" charset="0"/>
                          <a:cs typeface="Calibri" pitchFamily="34" charset="0"/>
                        </a:rPr>
                        <a:t>ETANOL</a:t>
                      </a:r>
                      <a:endParaRPr lang="es-CO" sz="1900" dirty="0">
                        <a:solidFill>
                          <a:schemeClr val="tx1"/>
                        </a:solidFill>
                        <a:effectLst/>
                        <a:latin typeface="Calibri" pitchFamily="34" charset="0"/>
                        <a:ea typeface="Calibri"/>
                        <a:cs typeface="Calibri" pitchFamily="34" charset="0"/>
                      </a:endParaRPr>
                    </a:p>
                  </a:txBody>
                  <a:tcPr marL="68579" marR="68579" marT="9522" marB="0" anchor="ctr"/>
                </a:tc>
                <a:tc>
                  <a:txBody>
                    <a:bodyPr/>
                    <a:lstStyle/>
                    <a:p>
                      <a:pPr algn="r">
                        <a:lnSpc>
                          <a:spcPct val="115000"/>
                        </a:lnSpc>
                        <a:spcAft>
                          <a:spcPts val="0"/>
                        </a:spcAft>
                      </a:pPr>
                      <a:r>
                        <a:rPr kumimoji="0" lang="es-CO" sz="1900" b="0" kern="1200" dirty="0" smtClean="0">
                          <a:solidFill>
                            <a:schemeClr val="tx1"/>
                          </a:solidFill>
                          <a:effectLst/>
                          <a:latin typeface="Calibri" pitchFamily="34" charset="0"/>
                          <a:ea typeface="+mn-ea"/>
                          <a:cs typeface="Calibri" pitchFamily="34" charset="0"/>
                        </a:rPr>
                        <a:t>  3.584</a:t>
                      </a:r>
                      <a:endParaRPr kumimoji="0" lang="es-CO" sz="1900" b="0" kern="1200" dirty="0">
                        <a:solidFill>
                          <a:schemeClr val="tx1"/>
                        </a:solidFill>
                        <a:effectLst/>
                        <a:latin typeface="Calibri" pitchFamily="34" charset="0"/>
                        <a:ea typeface="+mn-ea"/>
                        <a:cs typeface="Calibri" pitchFamily="34" charset="0"/>
                      </a:endParaRPr>
                    </a:p>
                  </a:txBody>
                  <a:tcPr marL="68579" marR="68579" marT="9522" marB="0" anchor="ctr"/>
                </a:tc>
                <a:tc>
                  <a:txBody>
                    <a:bodyPr/>
                    <a:lstStyle/>
                    <a:p>
                      <a:pPr algn="r">
                        <a:lnSpc>
                          <a:spcPct val="115000"/>
                        </a:lnSpc>
                        <a:spcAft>
                          <a:spcPts val="0"/>
                        </a:spcAft>
                      </a:pPr>
                      <a:r>
                        <a:rPr kumimoji="0" lang="es-CO" sz="1900" b="0" kern="1200" dirty="0" smtClean="0">
                          <a:solidFill>
                            <a:schemeClr val="tx1"/>
                          </a:solidFill>
                          <a:effectLst/>
                          <a:latin typeface="Calibri" pitchFamily="34" charset="0"/>
                          <a:ea typeface="+mn-ea"/>
                          <a:cs typeface="Calibri" pitchFamily="34" charset="0"/>
                        </a:rPr>
                        <a:t>100.352</a:t>
                      </a:r>
                      <a:endParaRPr kumimoji="0" lang="es-CO" sz="1900" b="0" kern="1200" dirty="0">
                        <a:solidFill>
                          <a:schemeClr val="tx1"/>
                        </a:solidFill>
                        <a:effectLst/>
                        <a:latin typeface="Calibri" pitchFamily="34" charset="0"/>
                        <a:ea typeface="+mn-ea"/>
                        <a:cs typeface="Calibri" pitchFamily="34" charset="0"/>
                      </a:endParaRPr>
                    </a:p>
                  </a:txBody>
                  <a:tcPr marL="68579" marR="68579" marT="9522" marB="0" anchor="ctr"/>
                </a:tc>
                <a:tc>
                  <a:txBody>
                    <a:bodyPr/>
                    <a:lstStyle/>
                    <a:p>
                      <a:pPr algn="r">
                        <a:lnSpc>
                          <a:spcPct val="115000"/>
                        </a:lnSpc>
                        <a:spcAft>
                          <a:spcPts val="0"/>
                        </a:spcAft>
                      </a:pPr>
                      <a:r>
                        <a:rPr kumimoji="0" lang="es-CO" sz="1900" b="1" i="0" kern="1200" dirty="0" smtClean="0">
                          <a:solidFill>
                            <a:schemeClr val="tx1"/>
                          </a:solidFill>
                          <a:effectLst/>
                          <a:latin typeface="Calibri" pitchFamily="34" charset="0"/>
                          <a:ea typeface="+mn-ea"/>
                          <a:cs typeface="Calibri" pitchFamily="34" charset="0"/>
                        </a:rPr>
                        <a:t>103.936</a:t>
                      </a:r>
                      <a:endParaRPr kumimoji="0" lang="es-CO" sz="1900" b="1" i="0" kern="1200" dirty="0">
                        <a:solidFill>
                          <a:schemeClr val="tx1"/>
                        </a:solidFill>
                        <a:effectLst/>
                        <a:latin typeface="Calibri" pitchFamily="34" charset="0"/>
                        <a:ea typeface="+mn-ea"/>
                        <a:cs typeface="Calibri" pitchFamily="34" charset="0"/>
                      </a:endParaRPr>
                    </a:p>
                  </a:txBody>
                  <a:tcPr marL="0" marR="0" marT="0" marB="0" anchor="ctr"/>
                </a:tc>
                <a:tc>
                  <a:txBody>
                    <a:bodyPr/>
                    <a:lstStyle/>
                    <a:p>
                      <a:pPr algn="ctr">
                        <a:lnSpc>
                          <a:spcPct val="115000"/>
                        </a:lnSpc>
                        <a:spcAft>
                          <a:spcPts val="0"/>
                        </a:spcAft>
                      </a:pPr>
                      <a:r>
                        <a:rPr kumimoji="0" lang="es-CO" sz="1900" b="1" i="1" u="none" kern="1200" dirty="0" smtClean="0">
                          <a:solidFill>
                            <a:schemeClr val="tx1"/>
                          </a:solidFill>
                          <a:effectLst>
                            <a:outerShdw blurRad="38100" dist="38100" dir="2700000" algn="tl">
                              <a:srgbClr val="000000">
                                <a:alpha val="43137"/>
                              </a:srgbClr>
                            </a:outerShdw>
                          </a:effectLst>
                          <a:latin typeface="Calibri" pitchFamily="34" charset="0"/>
                          <a:ea typeface="+mn-ea"/>
                          <a:cs typeface="Calibri" pitchFamily="34" charset="0"/>
                        </a:rPr>
                        <a:t> 415.744</a:t>
                      </a:r>
                      <a:endParaRPr kumimoji="0" lang="es-CO" sz="1900" b="1" i="1" u="none" kern="1200" dirty="0">
                        <a:solidFill>
                          <a:schemeClr val="tx1"/>
                        </a:solidFill>
                        <a:effectLst>
                          <a:outerShdw blurRad="38100" dist="38100" dir="2700000" algn="tl">
                            <a:srgbClr val="000000">
                              <a:alpha val="43137"/>
                            </a:srgbClr>
                          </a:outerShdw>
                        </a:effectLst>
                        <a:latin typeface="Calibri" pitchFamily="34" charset="0"/>
                        <a:ea typeface="+mn-ea"/>
                        <a:cs typeface="Calibri" pitchFamily="34" charset="0"/>
                      </a:endParaRPr>
                    </a:p>
                  </a:txBody>
                  <a:tcPr marL="68579" marR="68579" marT="9522" marB="0" anchor="ctr"/>
                </a:tc>
              </a:tr>
              <a:tr h="315957">
                <a:tc>
                  <a:txBody>
                    <a:bodyPr/>
                    <a:lstStyle/>
                    <a:p>
                      <a:pPr algn="ctr">
                        <a:lnSpc>
                          <a:spcPct val="115000"/>
                        </a:lnSpc>
                        <a:spcAft>
                          <a:spcPts val="0"/>
                        </a:spcAft>
                      </a:pPr>
                      <a:r>
                        <a:rPr lang="es-CO" sz="1900" b="1" kern="1200" dirty="0" smtClean="0">
                          <a:solidFill>
                            <a:schemeClr val="bg1"/>
                          </a:solidFill>
                          <a:effectLst/>
                          <a:latin typeface="Calibri" pitchFamily="34" charset="0"/>
                          <a:cs typeface="Calibri" pitchFamily="34" charset="0"/>
                        </a:rPr>
                        <a:t>TOTAL</a:t>
                      </a:r>
                      <a:endParaRPr lang="es-CO" sz="1900" b="1" dirty="0">
                        <a:solidFill>
                          <a:schemeClr val="bg1"/>
                        </a:solidFill>
                        <a:effectLst/>
                        <a:latin typeface="Calibri" pitchFamily="34" charset="0"/>
                        <a:ea typeface="Calibri"/>
                        <a:cs typeface="Calibri" pitchFamily="34" charset="0"/>
                      </a:endParaRPr>
                    </a:p>
                  </a:txBody>
                  <a:tcPr marL="68579" marR="68579" marT="9522" marB="0" anchor="ctr">
                    <a:solidFill>
                      <a:srgbClr val="1E1E1E"/>
                    </a:solidFill>
                  </a:tcPr>
                </a:tc>
                <a:tc>
                  <a:txBody>
                    <a:bodyPr/>
                    <a:lstStyle/>
                    <a:p>
                      <a:pPr algn="r">
                        <a:lnSpc>
                          <a:spcPct val="115000"/>
                        </a:lnSpc>
                        <a:spcAft>
                          <a:spcPts val="0"/>
                        </a:spcAft>
                      </a:pPr>
                      <a:r>
                        <a:rPr kumimoji="0" lang="es-CO" sz="1900" b="1" i="0" kern="1200" dirty="0" smtClean="0">
                          <a:solidFill>
                            <a:schemeClr val="bg1"/>
                          </a:solidFill>
                          <a:effectLst/>
                          <a:latin typeface="Calibri" pitchFamily="34" charset="0"/>
                          <a:ea typeface="+mn-ea"/>
                          <a:cs typeface="Calibri" pitchFamily="34" charset="0"/>
                        </a:rPr>
                        <a:t>26.916</a:t>
                      </a:r>
                      <a:endParaRPr kumimoji="0" lang="es-CO" sz="1900" b="1" i="0" kern="1200" dirty="0">
                        <a:solidFill>
                          <a:schemeClr val="bg1"/>
                        </a:solidFill>
                        <a:effectLst/>
                        <a:latin typeface="Calibri" pitchFamily="34" charset="0"/>
                        <a:ea typeface="+mn-ea"/>
                        <a:cs typeface="Calibri" pitchFamily="34" charset="0"/>
                      </a:endParaRPr>
                    </a:p>
                  </a:txBody>
                  <a:tcPr marL="68579" marR="68579" marT="9522" marB="0" anchor="ctr">
                    <a:solidFill>
                      <a:srgbClr val="1E1E1E"/>
                    </a:solidFill>
                  </a:tcPr>
                </a:tc>
                <a:tc>
                  <a:txBody>
                    <a:bodyPr/>
                    <a:lstStyle/>
                    <a:p>
                      <a:pPr algn="r">
                        <a:lnSpc>
                          <a:spcPct val="115000"/>
                        </a:lnSpc>
                        <a:spcAft>
                          <a:spcPts val="0"/>
                        </a:spcAft>
                      </a:pPr>
                      <a:r>
                        <a:rPr kumimoji="0" lang="es-CO" sz="1900" b="1" i="0" kern="1200" dirty="0" smtClean="0">
                          <a:solidFill>
                            <a:schemeClr val="bg1"/>
                          </a:solidFill>
                          <a:effectLst/>
                          <a:latin typeface="Calibri" pitchFamily="34" charset="0"/>
                          <a:ea typeface="+mn-ea"/>
                          <a:cs typeface="Calibri" pitchFamily="34" charset="0"/>
                        </a:rPr>
                        <a:t>147.017</a:t>
                      </a:r>
                      <a:endParaRPr kumimoji="0" lang="es-CO" sz="1900" b="1" i="0" kern="1200" dirty="0">
                        <a:solidFill>
                          <a:schemeClr val="bg1"/>
                        </a:solidFill>
                        <a:effectLst/>
                        <a:latin typeface="Calibri" pitchFamily="34" charset="0"/>
                        <a:ea typeface="+mn-ea"/>
                        <a:cs typeface="Calibri" pitchFamily="34" charset="0"/>
                      </a:endParaRPr>
                    </a:p>
                  </a:txBody>
                  <a:tcPr marL="68579" marR="68579" marT="9522" marB="0" anchor="ctr">
                    <a:solidFill>
                      <a:srgbClr val="1E1E1E"/>
                    </a:solidFill>
                  </a:tcPr>
                </a:tc>
                <a:tc>
                  <a:txBody>
                    <a:bodyPr/>
                    <a:lstStyle/>
                    <a:p>
                      <a:pPr algn="r">
                        <a:lnSpc>
                          <a:spcPct val="115000"/>
                        </a:lnSpc>
                        <a:spcAft>
                          <a:spcPts val="0"/>
                        </a:spcAft>
                      </a:pPr>
                      <a:r>
                        <a:rPr kumimoji="0" lang="es-CO" sz="1900" b="1" i="0" kern="1200" dirty="0" smtClean="0">
                          <a:solidFill>
                            <a:schemeClr val="bg1"/>
                          </a:solidFill>
                          <a:effectLst/>
                          <a:latin typeface="Calibri" pitchFamily="34" charset="0"/>
                          <a:ea typeface="+mn-ea"/>
                          <a:cs typeface="Calibri" pitchFamily="34" charset="0"/>
                        </a:rPr>
                        <a:t>173.933</a:t>
                      </a:r>
                      <a:endParaRPr kumimoji="0" lang="es-CO" sz="1900" b="1" i="0" kern="1200" dirty="0">
                        <a:solidFill>
                          <a:schemeClr val="bg1"/>
                        </a:solidFill>
                        <a:effectLst/>
                        <a:latin typeface="Calibri" pitchFamily="34" charset="0"/>
                        <a:ea typeface="+mn-ea"/>
                        <a:cs typeface="Calibri" pitchFamily="34" charset="0"/>
                      </a:endParaRPr>
                    </a:p>
                  </a:txBody>
                  <a:tcPr marL="0" marR="0" marT="0" marB="0">
                    <a:solidFill>
                      <a:srgbClr val="1E1E1E"/>
                    </a:solidFill>
                  </a:tcPr>
                </a:tc>
                <a:tc>
                  <a:txBody>
                    <a:bodyPr/>
                    <a:lstStyle/>
                    <a:p>
                      <a:pPr algn="ctr">
                        <a:lnSpc>
                          <a:spcPct val="115000"/>
                        </a:lnSpc>
                        <a:spcAft>
                          <a:spcPts val="0"/>
                        </a:spcAft>
                      </a:pPr>
                      <a:r>
                        <a:rPr kumimoji="0" lang="es-CO" sz="1900" b="1" i="1" u="none" kern="1200" dirty="0" smtClean="0">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695.732</a:t>
                      </a:r>
                      <a:endParaRPr kumimoji="0" lang="es-CO" sz="1900" b="1" i="1" u="none" kern="1200" dirty="0">
                        <a:solidFill>
                          <a:schemeClr val="bg1"/>
                        </a:solidFill>
                        <a:effectLst>
                          <a:outerShdw blurRad="38100" dist="38100" dir="2700000" algn="tl">
                            <a:srgbClr val="000000">
                              <a:alpha val="43137"/>
                            </a:srgbClr>
                          </a:outerShdw>
                        </a:effectLst>
                        <a:latin typeface="Calibri" pitchFamily="34" charset="0"/>
                        <a:ea typeface="+mn-ea"/>
                        <a:cs typeface="Calibri" pitchFamily="34" charset="0"/>
                      </a:endParaRPr>
                    </a:p>
                  </a:txBody>
                  <a:tcPr marL="68579" marR="68579" marT="9522" marB="0" anchor="ctr">
                    <a:solidFill>
                      <a:srgbClr val="1E1E1E"/>
                    </a:solidFill>
                  </a:tcPr>
                </a:tc>
              </a:tr>
            </a:tbl>
          </a:graphicData>
        </a:graphic>
      </p:graphicFrame>
      <p:sp>
        <p:nvSpPr>
          <p:cNvPr id="3" name="2 Título"/>
          <p:cNvSpPr>
            <a:spLocks noGrp="1"/>
          </p:cNvSpPr>
          <p:nvPr>
            <p:ph type="title"/>
          </p:nvPr>
        </p:nvSpPr>
        <p:spPr>
          <a:xfrm>
            <a:off x="375061" y="620688"/>
            <a:ext cx="8352927" cy="850900"/>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lvl="2"/>
            <a:r>
              <a:rPr lang="es-CO" sz="2800" dirty="0">
                <a:solidFill>
                  <a:srgbClr val="FF0000"/>
                </a:solidFill>
              </a:rPr>
              <a:t>RESUMEN DE EMPLEOS GENERADOS EN LA INDUTRIA  DE BIOCOMBUSTIBLES</a:t>
            </a:r>
          </a:p>
        </p:txBody>
      </p:sp>
      <p:sp>
        <p:nvSpPr>
          <p:cNvPr id="38947" name="Rectangle 1"/>
          <p:cNvSpPr>
            <a:spLocks noChangeArrowheads="1"/>
          </p:cNvSpPr>
          <p:nvPr/>
        </p:nvSpPr>
        <p:spPr bwMode="auto">
          <a:xfrm>
            <a:off x="-40950" y="4692620"/>
            <a:ext cx="9184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s-CO" sz="1600" dirty="0">
                <a:latin typeface="Calibri" pitchFamily="34" charset="0"/>
                <a:cs typeface="Calibri" pitchFamily="34" charset="0"/>
              </a:rPr>
              <a:t>* </a:t>
            </a:r>
            <a:r>
              <a:rPr lang="es-CO" sz="1600" dirty="0" smtClean="0">
                <a:latin typeface="Calibri" pitchFamily="34" charset="0"/>
                <a:cs typeface="Calibri" pitchFamily="34" charset="0"/>
              </a:rPr>
              <a:t>Estimando que una familia campesina promedio consiste de 4 personas: Padre, Madre y 2 hijos. </a:t>
            </a:r>
            <a:endParaRPr lang="es-CO" sz="1600" dirty="0"/>
          </a:p>
        </p:txBody>
      </p:sp>
    </p:spTree>
    <p:extLst>
      <p:ext uri="{BB962C8B-B14F-4D97-AF65-F5344CB8AC3E}">
        <p14:creationId xmlns:p14="http://schemas.microsoft.com/office/powerpoint/2010/main" val="783587200"/>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DI\AppData\Local\Microsoft\Windows\Temporary Internet Files\Content.IE5\YYQGEB5R\MP90042652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774"/>
          <a:stretch/>
        </p:blipFill>
        <p:spPr bwMode="auto">
          <a:xfrm>
            <a:off x="179512" y="764704"/>
            <a:ext cx="3978008" cy="5184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602" name="1 CuadroTexto"/>
          <p:cNvSpPr txBox="1">
            <a:spLocks noChangeArrowheads="1"/>
          </p:cNvSpPr>
          <p:nvPr/>
        </p:nvSpPr>
        <p:spPr bwMode="auto">
          <a:xfrm flipH="1">
            <a:off x="190631" y="2895029"/>
            <a:ext cx="9144000" cy="9239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s-MX" sz="5400" b="1" dirty="0" smtClean="0">
                <a:solidFill>
                  <a:schemeClr val="accent1">
                    <a:lumMod val="75000"/>
                  </a:schemeClr>
                </a:solidFill>
                <a:effectLst>
                  <a:outerShdw blurRad="38100" dist="38100" dir="2700000" algn="tl">
                    <a:srgbClr val="000000">
                      <a:alpha val="43137"/>
                    </a:srgbClr>
                  </a:outerShdw>
                </a:effectLst>
                <a:latin typeface="+mj-lt"/>
                <a:cs typeface="Arial" pitchFamily="34" charset="0"/>
              </a:rPr>
              <a:t>Retos y Oportunidades</a:t>
            </a:r>
            <a:endParaRPr lang="es-CO" sz="5400" b="1" dirty="0">
              <a:solidFill>
                <a:schemeClr val="accent1">
                  <a:lumMod val="75000"/>
                </a:schemeClr>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193425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Paradigmas</a:t>
            </a:r>
            <a:endParaRPr lang="es-CO" dirty="0"/>
          </a:p>
        </p:txBody>
      </p:sp>
      <p:sp>
        <p:nvSpPr>
          <p:cNvPr id="4" name="3 Marcador de contenido"/>
          <p:cNvSpPr>
            <a:spLocks noGrp="1"/>
          </p:cNvSpPr>
          <p:nvPr>
            <p:ph idx="1"/>
          </p:nvPr>
        </p:nvSpPr>
        <p:spPr>
          <a:xfrm>
            <a:off x="457200" y="1988840"/>
            <a:ext cx="4258816" cy="4137323"/>
          </a:xfrm>
        </p:spPr>
        <p:txBody>
          <a:bodyPr/>
          <a:lstStyle/>
          <a:p>
            <a:r>
              <a:rPr lang="es-CO" sz="1800" b="1" dirty="0"/>
              <a:t>Tipo de </a:t>
            </a:r>
            <a:r>
              <a:rPr lang="es-CO" sz="1800" b="1" dirty="0" smtClean="0">
                <a:latin typeface="Segoe UI" panose="020B0502040204020203" pitchFamily="34" charset="0"/>
                <a:ea typeface="Segoe UI" panose="020B0502040204020203" pitchFamily="34" charset="0"/>
                <a:cs typeface="Segoe UI" panose="020B0502040204020203" pitchFamily="34" charset="0"/>
              </a:rPr>
              <a:t>energía</a:t>
            </a:r>
            <a:r>
              <a:rPr lang="es-CO" sz="1800" b="1" dirty="0" smtClean="0"/>
              <a:t>: </a:t>
            </a:r>
            <a:r>
              <a:rPr lang="es-CO" sz="1800" dirty="0"/>
              <a:t>Alternativa</a:t>
            </a:r>
          </a:p>
          <a:p>
            <a:r>
              <a:rPr lang="es-CO" sz="1800" b="1" dirty="0" smtClean="0"/>
              <a:t>Política Pública:  </a:t>
            </a:r>
            <a:r>
              <a:rPr lang="es-CO" sz="1800" dirty="0" smtClean="0"/>
              <a:t>propia por eslabón.</a:t>
            </a:r>
          </a:p>
          <a:p>
            <a:endParaRPr lang="es-CO" sz="1800" dirty="0" smtClean="0"/>
          </a:p>
          <a:p>
            <a:endParaRPr lang="es-CO" sz="1800" b="1" dirty="0" smtClean="0"/>
          </a:p>
          <a:p>
            <a:endParaRPr lang="es-CO" sz="1800" b="1" dirty="0" smtClean="0"/>
          </a:p>
          <a:p>
            <a:r>
              <a:rPr lang="es-CO" sz="1800" b="1" dirty="0" smtClean="0"/>
              <a:t>Regulación:  </a:t>
            </a:r>
            <a:r>
              <a:rPr lang="es-CO" sz="1800" dirty="0" smtClean="0"/>
              <a:t>propia</a:t>
            </a:r>
          </a:p>
          <a:p>
            <a:r>
              <a:rPr lang="es-CO" sz="1800" b="1" dirty="0" smtClean="0"/>
              <a:t>Cliente</a:t>
            </a:r>
            <a:r>
              <a:rPr lang="es-CO" sz="1800" b="1" dirty="0"/>
              <a:t>:</a:t>
            </a:r>
            <a:r>
              <a:rPr lang="es-CO" sz="1800" dirty="0"/>
              <a:t> Mayoristas, </a:t>
            </a:r>
          </a:p>
          <a:p>
            <a:r>
              <a:rPr lang="es-CO" sz="1800" b="1" dirty="0"/>
              <a:t>Canal:  </a:t>
            </a:r>
            <a:r>
              <a:rPr lang="es-CO" sz="1800" dirty="0"/>
              <a:t>Minoristas</a:t>
            </a:r>
          </a:p>
          <a:p>
            <a:r>
              <a:rPr lang="es-CO" sz="1800" b="1" dirty="0" smtClean="0"/>
              <a:t>La competencia: </a:t>
            </a:r>
            <a:r>
              <a:rPr lang="es-CO" sz="1800" dirty="0" smtClean="0"/>
              <a:t>productores foráneos</a:t>
            </a:r>
            <a:endParaRPr lang="es-CO" sz="1800" dirty="0"/>
          </a:p>
        </p:txBody>
      </p:sp>
      <p:sp>
        <p:nvSpPr>
          <p:cNvPr id="3" name="2 Marcador de texto"/>
          <p:cNvSpPr>
            <a:spLocks noGrp="1"/>
          </p:cNvSpPr>
          <p:nvPr>
            <p:ph type="body" idx="4294967295"/>
          </p:nvPr>
        </p:nvSpPr>
        <p:spPr>
          <a:xfrm>
            <a:off x="387796" y="1196975"/>
            <a:ext cx="4040188" cy="639763"/>
          </a:xfrm>
        </p:spPr>
        <p:txBody>
          <a:bodyPr anchor="ctr"/>
          <a:lstStyle/>
          <a:p>
            <a:pPr marL="0" indent="0" algn="ctr">
              <a:buNone/>
            </a:pPr>
            <a:r>
              <a:rPr lang="es-CO" sz="2000" dirty="0" smtClean="0"/>
              <a:t>2008 ( Se crean los paradigmas)</a:t>
            </a:r>
            <a:endParaRPr lang="es-CO" sz="2000" dirty="0"/>
          </a:p>
        </p:txBody>
      </p:sp>
      <p:sp>
        <p:nvSpPr>
          <p:cNvPr id="5" name="4 Marcador de texto"/>
          <p:cNvSpPr>
            <a:spLocks noGrp="1"/>
          </p:cNvSpPr>
          <p:nvPr>
            <p:ph type="body" sz="quarter" idx="4294967295"/>
          </p:nvPr>
        </p:nvSpPr>
        <p:spPr>
          <a:xfrm>
            <a:off x="4860032" y="1196975"/>
            <a:ext cx="4041775" cy="639763"/>
          </a:xfrm>
        </p:spPr>
        <p:txBody>
          <a:bodyPr anchor="ctr"/>
          <a:lstStyle/>
          <a:p>
            <a:pPr marL="0" indent="0" algn="ctr">
              <a:buNone/>
            </a:pPr>
            <a:r>
              <a:rPr lang="es-CO" sz="2000" dirty="0" smtClean="0"/>
              <a:t>2014 (Se rompen los paradigmas)</a:t>
            </a:r>
            <a:endParaRPr lang="es-CO" sz="2000" dirty="0"/>
          </a:p>
        </p:txBody>
      </p:sp>
      <p:sp>
        <p:nvSpPr>
          <p:cNvPr id="6" name="5 Marcador de contenido"/>
          <p:cNvSpPr>
            <a:spLocks noGrp="1"/>
          </p:cNvSpPr>
          <p:nvPr>
            <p:ph sz="quarter" idx="4294967295"/>
          </p:nvPr>
        </p:nvSpPr>
        <p:spPr>
          <a:xfrm>
            <a:off x="4716016" y="1988840"/>
            <a:ext cx="4041775" cy="3655169"/>
          </a:xfrm>
        </p:spPr>
        <p:txBody>
          <a:bodyPr/>
          <a:lstStyle/>
          <a:p>
            <a:r>
              <a:rPr lang="es-CO" sz="1800" b="1" dirty="0"/>
              <a:t>Tipo de </a:t>
            </a:r>
            <a:r>
              <a:rPr lang="es-CO" sz="1800" b="1" dirty="0" smtClean="0">
                <a:latin typeface="Segoe UI" panose="020B0502040204020203" pitchFamily="34" charset="0"/>
                <a:ea typeface="Segoe UI" panose="020B0502040204020203" pitchFamily="34" charset="0"/>
                <a:cs typeface="Segoe UI" panose="020B0502040204020203" pitchFamily="34" charset="0"/>
              </a:rPr>
              <a:t>e</a:t>
            </a:r>
            <a:r>
              <a:rPr lang="es-CO" sz="1800" b="1" dirty="0" smtClean="0"/>
              <a:t>nergía </a:t>
            </a:r>
            <a:r>
              <a:rPr lang="es-CO" sz="1800" dirty="0"/>
              <a:t>Convencional</a:t>
            </a:r>
          </a:p>
          <a:p>
            <a:r>
              <a:rPr lang="es-CO" sz="1800" b="1" dirty="0" smtClean="0"/>
              <a:t>Política publica:  </a:t>
            </a:r>
            <a:r>
              <a:rPr lang="es-CO" sz="1800" dirty="0" smtClean="0"/>
              <a:t>Intervenida por Hidrocarburos, Energía; Agricultura, Hacienda Pública Comercio Exterior, etc. </a:t>
            </a:r>
          </a:p>
          <a:p>
            <a:endParaRPr lang="es-CO" sz="1400" dirty="0"/>
          </a:p>
          <a:p>
            <a:r>
              <a:rPr lang="es-CO" sz="1800" b="1" dirty="0" smtClean="0"/>
              <a:t>Regulación:</a:t>
            </a:r>
            <a:r>
              <a:rPr lang="es-CO" sz="1800" dirty="0" smtClean="0"/>
              <a:t>  Interferida</a:t>
            </a:r>
          </a:p>
          <a:p>
            <a:r>
              <a:rPr lang="es-CO" sz="1800" b="1" dirty="0" smtClean="0"/>
              <a:t>Cliente</a:t>
            </a:r>
            <a:r>
              <a:rPr lang="es-CO" sz="1800" b="1" dirty="0"/>
              <a:t>:</a:t>
            </a:r>
            <a:r>
              <a:rPr lang="es-CO" sz="1800" dirty="0"/>
              <a:t>  el Estado</a:t>
            </a:r>
          </a:p>
          <a:p>
            <a:r>
              <a:rPr lang="es-CO" sz="1800" b="1" dirty="0"/>
              <a:t>Canal:</a:t>
            </a:r>
            <a:r>
              <a:rPr lang="es-CO" sz="1800" dirty="0"/>
              <a:t> Mayoristas</a:t>
            </a:r>
          </a:p>
          <a:p>
            <a:r>
              <a:rPr lang="es-CO" sz="1800" b="1" dirty="0" smtClean="0"/>
              <a:t>La competencia:  </a:t>
            </a:r>
            <a:r>
              <a:rPr lang="es-CO" sz="1800" dirty="0"/>
              <a:t>importadores, </a:t>
            </a:r>
            <a:r>
              <a:rPr lang="es-CO" sz="1800" dirty="0" smtClean="0"/>
              <a:t>fósiles y gas, electricidad, etc…</a:t>
            </a:r>
            <a:endParaRPr lang="es-CO" sz="1800" dirty="0"/>
          </a:p>
        </p:txBody>
      </p:sp>
    </p:spTree>
    <p:extLst>
      <p:ext uri="{BB962C8B-B14F-4D97-AF65-F5344CB8AC3E}">
        <p14:creationId xmlns:p14="http://schemas.microsoft.com/office/powerpoint/2010/main" val="3283668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6346825" cy="850900"/>
          </a:xfrm>
        </p:spPr>
        <p:txBody>
          <a:bodyPr/>
          <a:lstStyle/>
          <a:p>
            <a:r>
              <a:rPr lang="es-CO" sz="2800" dirty="0" smtClean="0"/>
              <a:t>La industria del biodiesel</a:t>
            </a:r>
            <a:endParaRPr lang="es-CO" sz="2800" dirty="0"/>
          </a:p>
        </p:txBody>
      </p:sp>
      <p:sp>
        <p:nvSpPr>
          <p:cNvPr id="3" name="2 Marcador de contenido"/>
          <p:cNvSpPr>
            <a:spLocks noGrp="1"/>
          </p:cNvSpPr>
          <p:nvPr>
            <p:ph idx="1"/>
          </p:nvPr>
        </p:nvSpPr>
        <p:spPr>
          <a:xfrm>
            <a:off x="673224" y="1340768"/>
            <a:ext cx="2386608" cy="4525963"/>
          </a:xfrm>
        </p:spPr>
        <p:txBody>
          <a:bodyPr/>
          <a:lstStyle/>
          <a:p>
            <a:pPr marL="0" indent="0">
              <a:buNone/>
            </a:pPr>
            <a:r>
              <a:rPr lang="es-CO" sz="1400" b="1" dirty="0" smtClean="0"/>
              <a:t>Un producto y un subproducto</a:t>
            </a:r>
          </a:p>
          <a:p>
            <a:r>
              <a:rPr lang="es-CO" sz="1400" dirty="0" smtClean="0"/>
              <a:t>Producción de biodiesel de palma</a:t>
            </a:r>
          </a:p>
          <a:p>
            <a:r>
              <a:rPr lang="es-CO" sz="1400" dirty="0" smtClean="0"/>
              <a:t>Pero, ¿que hacer con la glicerina?</a:t>
            </a:r>
          </a:p>
          <a:p>
            <a:pPr marL="0" indent="0">
              <a:buNone/>
            </a:pPr>
            <a:endParaRPr lang="es-CO" sz="1200" dirty="0" smtClean="0"/>
          </a:p>
          <a:p>
            <a:pPr marL="0" indent="0">
              <a:buNone/>
            </a:pPr>
            <a:endParaRPr lang="es-CO" sz="1200" dirty="0" smtClean="0"/>
          </a:p>
          <a:p>
            <a:pPr marL="0" indent="0">
              <a:buNone/>
            </a:pPr>
            <a:endParaRPr lang="es-CO" sz="1200" dirty="0"/>
          </a:p>
          <a:p>
            <a:pPr marL="0" indent="0">
              <a:buNone/>
            </a:pPr>
            <a:endParaRPr lang="es-CO" sz="1200" dirty="0" smtClean="0"/>
          </a:p>
          <a:p>
            <a:pPr marL="0" indent="0">
              <a:buNone/>
            </a:pPr>
            <a:endParaRPr lang="es-CO" sz="1200" dirty="0" smtClean="0"/>
          </a:p>
          <a:p>
            <a:pPr marL="0" indent="0">
              <a:buNone/>
            </a:pPr>
            <a:endParaRPr lang="es-CO" sz="1100" dirty="0"/>
          </a:p>
          <a:p>
            <a:pPr marL="0" indent="0">
              <a:buNone/>
            </a:pPr>
            <a:endParaRPr lang="es-CO" sz="1100" b="1" dirty="0" smtClean="0"/>
          </a:p>
          <a:p>
            <a:pPr marL="0" indent="0">
              <a:buNone/>
            </a:pPr>
            <a:endParaRPr lang="es-CO" sz="1100" b="1" dirty="0"/>
          </a:p>
          <a:p>
            <a:pPr marL="0" indent="0">
              <a:buNone/>
            </a:pPr>
            <a:r>
              <a:rPr lang="es-CO" sz="1400" b="1" dirty="0" smtClean="0"/>
              <a:t>Montaje </a:t>
            </a:r>
            <a:r>
              <a:rPr lang="es-CO" sz="1400" b="1" dirty="0"/>
              <a:t>de plantas de T</a:t>
            </a:r>
            <a:r>
              <a:rPr lang="es-CO" sz="1400" b="1" dirty="0" smtClean="0"/>
              <a:t>ransesterificación</a:t>
            </a:r>
            <a:endParaRPr lang="es-CO" sz="1400" b="1" dirty="0"/>
          </a:p>
          <a:p>
            <a:pPr marL="0" indent="0">
              <a:buNone/>
            </a:pPr>
            <a:endParaRPr lang="es-CO" sz="1200" dirty="0" smtClean="0"/>
          </a:p>
          <a:p>
            <a:pPr marL="0" indent="0">
              <a:buNone/>
            </a:pPr>
            <a:endParaRPr lang="es-CO" sz="1200" b="1" dirty="0" smtClean="0"/>
          </a:p>
          <a:p>
            <a:pPr marL="0" indent="0">
              <a:buNone/>
            </a:pPr>
            <a:endParaRPr lang="es-CO" sz="1200" b="1" dirty="0" smtClean="0"/>
          </a:p>
          <a:p>
            <a:pPr marL="0" indent="0">
              <a:buNone/>
            </a:pPr>
            <a:r>
              <a:rPr lang="es-CO" sz="1400" b="1" dirty="0" smtClean="0"/>
              <a:t>Modelos  Básicos de  aprovisionamiento de materias primas e insumos</a:t>
            </a:r>
            <a:endParaRPr lang="es-CO" sz="1400" b="1" dirty="0"/>
          </a:p>
        </p:txBody>
      </p:sp>
      <p:sp>
        <p:nvSpPr>
          <p:cNvPr id="4" name="3 Marcador de texto"/>
          <p:cNvSpPr>
            <a:spLocks noGrp="1"/>
          </p:cNvSpPr>
          <p:nvPr>
            <p:ph type="body" idx="4294967295"/>
          </p:nvPr>
        </p:nvSpPr>
        <p:spPr>
          <a:xfrm>
            <a:off x="107404" y="764704"/>
            <a:ext cx="2592388" cy="504602"/>
          </a:xfrm>
        </p:spPr>
        <p:txBody>
          <a:bodyPr anchor="ctr"/>
          <a:lstStyle/>
          <a:p>
            <a:pPr marL="0" indent="0" algn="ctr">
              <a:buNone/>
            </a:pPr>
            <a:r>
              <a:rPr lang="es-CO" sz="2400" b="1" dirty="0"/>
              <a:t>La industria  2008</a:t>
            </a:r>
          </a:p>
        </p:txBody>
      </p:sp>
      <p:sp>
        <p:nvSpPr>
          <p:cNvPr id="5" name="4 Marcador de texto"/>
          <p:cNvSpPr>
            <a:spLocks noGrp="1"/>
          </p:cNvSpPr>
          <p:nvPr>
            <p:ph type="body" sz="quarter" idx="4294967295"/>
          </p:nvPr>
        </p:nvSpPr>
        <p:spPr>
          <a:xfrm>
            <a:off x="6837363" y="692150"/>
            <a:ext cx="2306637" cy="639763"/>
          </a:xfrm>
        </p:spPr>
        <p:txBody>
          <a:bodyPr anchor="ctr"/>
          <a:lstStyle/>
          <a:p>
            <a:pPr marL="0" indent="0" algn="ctr">
              <a:buNone/>
            </a:pPr>
            <a:r>
              <a:rPr lang="es-CO" sz="2400" b="1" dirty="0"/>
              <a:t>Visión </a:t>
            </a:r>
            <a:r>
              <a:rPr lang="es-CO" sz="2400" b="1" dirty="0" smtClean="0"/>
              <a:t>2030</a:t>
            </a:r>
            <a:endParaRPr lang="es-CO" sz="2400" b="1" dirty="0"/>
          </a:p>
        </p:txBody>
      </p:sp>
      <p:sp>
        <p:nvSpPr>
          <p:cNvPr id="6" name="5 Marcador de contenido"/>
          <p:cNvSpPr>
            <a:spLocks noGrp="1"/>
          </p:cNvSpPr>
          <p:nvPr>
            <p:ph sz="quarter" idx="4294967295"/>
          </p:nvPr>
        </p:nvSpPr>
        <p:spPr>
          <a:xfrm>
            <a:off x="6442968" y="1196752"/>
            <a:ext cx="2449512" cy="4895850"/>
          </a:xfrm>
        </p:spPr>
        <p:txBody>
          <a:bodyPr/>
          <a:lstStyle/>
          <a:p>
            <a:pPr marL="0" indent="0">
              <a:buNone/>
            </a:pPr>
            <a:r>
              <a:rPr lang="es-CO" sz="1400" b="1" dirty="0" smtClean="0"/>
              <a:t>Innovación + competitividad en sectores especializados a nivel global:</a:t>
            </a:r>
          </a:p>
          <a:p>
            <a:r>
              <a:rPr lang="es-CO" sz="1400" dirty="0" smtClean="0"/>
              <a:t>Biodiesel: </a:t>
            </a:r>
          </a:p>
          <a:p>
            <a:pPr marL="571500" lvl="1" indent="-171450"/>
            <a:r>
              <a:rPr lang="es-CO" sz="1000" dirty="0" smtClean="0"/>
              <a:t>Mezclas nacionales B20+ Mezclas voluntarias superiores en Flotas  cerradas.  </a:t>
            </a:r>
          </a:p>
          <a:p>
            <a:pPr marL="571500" lvl="1" indent="-171450"/>
            <a:r>
              <a:rPr lang="es-CO" sz="1000" dirty="0" smtClean="0"/>
              <a:t>Exportación.</a:t>
            </a:r>
          </a:p>
          <a:p>
            <a:r>
              <a:rPr lang="es-CO" sz="1400" dirty="0" smtClean="0"/>
              <a:t>Producción de otros biocombustibles  y  bioenergéticos</a:t>
            </a:r>
          </a:p>
          <a:p>
            <a:r>
              <a:rPr lang="es-CO" sz="1400" dirty="0" smtClean="0"/>
              <a:t>Energía: generación  para el sistema interconectado.</a:t>
            </a:r>
          </a:p>
          <a:p>
            <a:pPr marL="0" indent="0">
              <a:buNone/>
            </a:pPr>
            <a:r>
              <a:rPr lang="es-CO" sz="1400" b="1" dirty="0" smtClean="0"/>
              <a:t>Integración de producción en cadenas de valor </a:t>
            </a:r>
          </a:p>
          <a:p>
            <a:pPr marL="400050" lvl="1" indent="0">
              <a:buNone/>
            </a:pPr>
            <a:r>
              <a:rPr lang="es-CO" sz="1000" dirty="0" smtClean="0"/>
              <a:t> (alimentos, aseo, </a:t>
            </a:r>
            <a:r>
              <a:rPr lang="es-CO" sz="1000" dirty="0" err="1" smtClean="0"/>
              <a:t>cosmeticos</a:t>
            </a:r>
            <a:r>
              <a:rPr lang="es-CO" sz="1000" dirty="0" smtClean="0"/>
              <a:t> oleo, </a:t>
            </a:r>
            <a:r>
              <a:rPr lang="es-CO" sz="1000" dirty="0" err="1" smtClean="0"/>
              <a:t>alcoholquimica</a:t>
            </a:r>
            <a:r>
              <a:rPr lang="es-CO" sz="1000" dirty="0" smtClean="0"/>
              <a:t>, </a:t>
            </a:r>
            <a:r>
              <a:rPr lang="es-CO" sz="1000" dirty="0" err="1" smtClean="0"/>
              <a:t>etc</a:t>
            </a:r>
            <a:r>
              <a:rPr lang="es-CO" sz="1000" dirty="0" smtClean="0"/>
              <a:t>)</a:t>
            </a:r>
          </a:p>
          <a:p>
            <a:pPr marL="0" indent="0">
              <a:buNone/>
            </a:pPr>
            <a:endParaRPr lang="es-CO" sz="800" b="1" dirty="0" smtClean="0"/>
          </a:p>
          <a:p>
            <a:pPr marL="0" indent="0">
              <a:buNone/>
            </a:pPr>
            <a:r>
              <a:rPr lang="es-CO" sz="1400" b="1" dirty="0" smtClean="0"/>
              <a:t>Desarrollo de  regiones  con visión / estructura  de Bioeconomia</a:t>
            </a:r>
          </a:p>
        </p:txBody>
      </p:sp>
      <p:sp>
        <p:nvSpPr>
          <p:cNvPr id="7" name="4 Marcador de texto"/>
          <p:cNvSpPr txBox="1">
            <a:spLocks/>
          </p:cNvSpPr>
          <p:nvPr/>
        </p:nvSpPr>
        <p:spPr bwMode="auto">
          <a:xfrm>
            <a:off x="3131838" y="692696"/>
            <a:ext cx="2376265"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Segoe UI Symbol" pitchFamily="34" charset="0"/>
                <a:ea typeface="Segoe UI Symbol" pitchFamily="34" charset="0"/>
                <a:cs typeface="+mn-cs"/>
              </a:defRPr>
            </a:lvl1pPr>
            <a:lvl2pPr marL="457200" indent="0" algn="l" rtl="0" eaLnBrk="0" fontAlgn="base" hangingPunct="0">
              <a:spcBef>
                <a:spcPct val="20000"/>
              </a:spcBef>
              <a:spcAft>
                <a:spcPct val="0"/>
              </a:spcAft>
              <a:buNone/>
              <a:defRPr sz="2000" b="1">
                <a:solidFill>
                  <a:schemeClr val="tx1"/>
                </a:solidFill>
                <a:latin typeface="+mn-lt"/>
                <a:cs typeface="+mn-cs"/>
              </a:defRPr>
            </a:lvl2pPr>
            <a:lvl3pPr marL="914400" indent="0" algn="l" rtl="0" eaLnBrk="0" fontAlgn="base" hangingPunct="0">
              <a:spcBef>
                <a:spcPct val="20000"/>
              </a:spcBef>
              <a:spcAft>
                <a:spcPct val="0"/>
              </a:spcAft>
              <a:buNone/>
              <a:defRPr sz="1800" b="1">
                <a:solidFill>
                  <a:schemeClr val="tx1"/>
                </a:solidFill>
                <a:latin typeface="+mn-lt"/>
                <a:cs typeface="+mn-cs"/>
              </a:defRPr>
            </a:lvl3pPr>
            <a:lvl4pPr marL="1371600" indent="0" algn="l" rtl="0" eaLnBrk="0" fontAlgn="base" hangingPunct="0">
              <a:spcBef>
                <a:spcPct val="20000"/>
              </a:spcBef>
              <a:spcAft>
                <a:spcPct val="0"/>
              </a:spcAft>
              <a:buNone/>
              <a:defRPr sz="1600" b="1">
                <a:solidFill>
                  <a:schemeClr val="tx1"/>
                </a:solidFill>
                <a:latin typeface="+mn-lt"/>
                <a:cs typeface="+mn-cs"/>
              </a:defRPr>
            </a:lvl4pPr>
            <a:lvl5pPr marL="1828800" indent="0" algn="l" rtl="0" eaLnBrk="0" fontAlgn="base" hangingPunct="0">
              <a:spcBef>
                <a:spcPct val="20000"/>
              </a:spcBef>
              <a:spcAft>
                <a:spcPct val="0"/>
              </a:spcAft>
              <a:buNone/>
              <a:defRPr sz="1600" b="1">
                <a:solidFill>
                  <a:schemeClr val="tx1"/>
                </a:solidFill>
                <a:latin typeface="+mn-lt"/>
                <a:cs typeface="+mn-cs"/>
              </a:defRPr>
            </a:lvl5pPr>
            <a:lvl6pPr marL="2286000" indent="0" algn="l" rtl="0" fontAlgn="base">
              <a:spcBef>
                <a:spcPct val="20000"/>
              </a:spcBef>
              <a:spcAft>
                <a:spcPct val="0"/>
              </a:spcAft>
              <a:buNone/>
              <a:defRPr sz="1600" b="1">
                <a:solidFill>
                  <a:schemeClr val="tx1"/>
                </a:solidFill>
                <a:latin typeface="+mn-lt"/>
                <a:cs typeface="+mn-cs"/>
              </a:defRPr>
            </a:lvl6pPr>
            <a:lvl7pPr marL="2743200" indent="0" algn="l" rtl="0" fontAlgn="base">
              <a:spcBef>
                <a:spcPct val="20000"/>
              </a:spcBef>
              <a:spcAft>
                <a:spcPct val="0"/>
              </a:spcAft>
              <a:buNone/>
              <a:defRPr sz="1600" b="1">
                <a:solidFill>
                  <a:schemeClr val="tx1"/>
                </a:solidFill>
                <a:latin typeface="+mn-lt"/>
                <a:cs typeface="+mn-cs"/>
              </a:defRPr>
            </a:lvl7pPr>
            <a:lvl8pPr marL="3200400" indent="0" algn="l" rtl="0" fontAlgn="base">
              <a:spcBef>
                <a:spcPct val="20000"/>
              </a:spcBef>
              <a:spcAft>
                <a:spcPct val="0"/>
              </a:spcAft>
              <a:buNone/>
              <a:defRPr sz="1600" b="1">
                <a:solidFill>
                  <a:schemeClr val="tx1"/>
                </a:solidFill>
                <a:latin typeface="+mn-lt"/>
                <a:cs typeface="+mn-cs"/>
              </a:defRPr>
            </a:lvl8pPr>
            <a:lvl9pPr marL="3657600" indent="0" algn="l" rtl="0" fontAlgn="base">
              <a:spcBef>
                <a:spcPct val="20000"/>
              </a:spcBef>
              <a:spcAft>
                <a:spcPct val="0"/>
              </a:spcAft>
              <a:buNone/>
              <a:defRPr sz="1600" b="1">
                <a:solidFill>
                  <a:schemeClr val="tx1"/>
                </a:solidFill>
                <a:latin typeface="+mn-lt"/>
                <a:cs typeface="+mn-cs"/>
              </a:defRPr>
            </a:lvl9pPr>
          </a:lstStyle>
          <a:p>
            <a:pPr algn="ctr"/>
            <a:r>
              <a:rPr lang="es-CO" kern="0" dirty="0" smtClean="0"/>
              <a:t>Retos en 2014</a:t>
            </a:r>
            <a:endParaRPr lang="es-CO" kern="0" dirty="0"/>
          </a:p>
        </p:txBody>
      </p:sp>
      <p:sp>
        <p:nvSpPr>
          <p:cNvPr id="8" name="5 Marcador de contenido"/>
          <p:cNvSpPr txBox="1">
            <a:spLocks/>
          </p:cNvSpPr>
          <p:nvPr/>
        </p:nvSpPr>
        <p:spPr bwMode="auto">
          <a:xfrm>
            <a:off x="3347864" y="1340768"/>
            <a:ext cx="2376264"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Symbol" pitchFamily="34" charset="0"/>
                <a:ea typeface="Segoe UI Symbol" pitchFamily="34" charset="0"/>
                <a:cs typeface="+mn-cs"/>
              </a:defRPr>
            </a:lvl1pPr>
            <a:lvl2pPr marL="742950" indent="-285750" algn="l" rtl="0" eaLnBrk="0" fontAlgn="base" hangingPunct="0">
              <a:spcBef>
                <a:spcPct val="20000"/>
              </a:spcBef>
              <a:spcAft>
                <a:spcPct val="0"/>
              </a:spcAft>
              <a:buChar char="–"/>
              <a:defRPr sz="2000">
                <a:solidFill>
                  <a:schemeClr val="tx1"/>
                </a:solidFill>
                <a:latin typeface="Segoe UI Symbol" pitchFamily="34" charset="0"/>
                <a:ea typeface="Segoe UI Symbol" pitchFamily="34" charset="0"/>
                <a:cs typeface="+mn-cs"/>
              </a:defRPr>
            </a:lvl2pPr>
            <a:lvl3pPr marL="1143000" indent="-228600" algn="l" rtl="0" eaLnBrk="0" fontAlgn="base" hangingPunct="0">
              <a:spcBef>
                <a:spcPct val="20000"/>
              </a:spcBef>
              <a:spcAft>
                <a:spcPct val="0"/>
              </a:spcAft>
              <a:buChar char="•"/>
              <a:defRPr sz="1800">
                <a:solidFill>
                  <a:schemeClr val="tx1"/>
                </a:solidFill>
                <a:latin typeface="Segoe UI Symbol" pitchFamily="34" charset="0"/>
                <a:ea typeface="Segoe UI Symbol"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Segoe UI Symbol" pitchFamily="34" charset="0"/>
                <a:ea typeface="Segoe UI Symbol"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Segoe UI Symbol" pitchFamily="34" charset="0"/>
                <a:ea typeface="Segoe UI Symbol" pitchFamily="34" charset="0"/>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FontTx/>
              <a:buNone/>
            </a:pPr>
            <a:r>
              <a:rPr lang="es-CO" sz="1400" b="1" kern="0" dirty="0" smtClean="0"/>
              <a:t>Canasta de productos y subproductos</a:t>
            </a:r>
          </a:p>
          <a:p>
            <a:r>
              <a:rPr lang="es-CO" sz="1400" kern="0" dirty="0" smtClean="0"/>
              <a:t>Energía</a:t>
            </a:r>
          </a:p>
          <a:p>
            <a:r>
              <a:rPr lang="es-CO" sz="1400" kern="0" dirty="0" smtClean="0"/>
              <a:t>Biodiesel</a:t>
            </a:r>
          </a:p>
          <a:p>
            <a:r>
              <a:rPr lang="es-CO" sz="1400" kern="0" dirty="0" smtClean="0"/>
              <a:t>MES</a:t>
            </a:r>
          </a:p>
          <a:p>
            <a:r>
              <a:rPr lang="es-CO" sz="1400" kern="0" dirty="0" smtClean="0"/>
              <a:t>Glicerol + refinada + USP</a:t>
            </a:r>
          </a:p>
          <a:p>
            <a:r>
              <a:rPr lang="es-CO" sz="1400" kern="0" dirty="0" smtClean="0"/>
              <a:t>Canasta de subproductos en la cadena</a:t>
            </a:r>
          </a:p>
          <a:p>
            <a:r>
              <a:rPr lang="es-CO" sz="1400" kern="0" dirty="0" smtClean="0"/>
              <a:t>Etc.</a:t>
            </a:r>
          </a:p>
          <a:p>
            <a:pPr marL="0" indent="0">
              <a:buFontTx/>
              <a:buNone/>
            </a:pPr>
            <a:endParaRPr lang="es-CO" sz="1400" kern="0" dirty="0"/>
          </a:p>
          <a:p>
            <a:pPr marL="0" indent="0">
              <a:buFontTx/>
              <a:buNone/>
            </a:pPr>
            <a:endParaRPr lang="es-CO" sz="1400" kern="0" dirty="0" smtClean="0"/>
          </a:p>
          <a:p>
            <a:pPr marL="0" indent="0">
              <a:buFontTx/>
              <a:buNone/>
            </a:pPr>
            <a:r>
              <a:rPr lang="es-CO" sz="1400" b="1" kern="0" dirty="0" smtClean="0"/>
              <a:t>Desarrollo de Biorefinerías</a:t>
            </a:r>
          </a:p>
          <a:p>
            <a:pPr marL="0" indent="0">
              <a:buNone/>
            </a:pPr>
            <a:endParaRPr lang="es-CO" sz="1200" kern="0" dirty="0" smtClean="0"/>
          </a:p>
          <a:p>
            <a:pPr marL="0" indent="0">
              <a:buFontTx/>
              <a:buNone/>
            </a:pPr>
            <a:endParaRPr lang="es-CO" sz="1050" b="1" kern="0" dirty="0" smtClean="0"/>
          </a:p>
          <a:p>
            <a:pPr marL="0" indent="0">
              <a:buFontTx/>
              <a:buNone/>
            </a:pPr>
            <a:endParaRPr lang="es-CO" sz="1050" b="1" kern="0" dirty="0" smtClean="0"/>
          </a:p>
          <a:p>
            <a:pPr marL="0" indent="0">
              <a:buFontTx/>
              <a:buNone/>
            </a:pPr>
            <a:endParaRPr lang="es-CO" sz="1050" b="1" kern="0" dirty="0"/>
          </a:p>
          <a:p>
            <a:pPr marL="0" indent="0">
              <a:buFontTx/>
              <a:buNone/>
            </a:pPr>
            <a:r>
              <a:rPr lang="es-CO" sz="1400" b="1" kern="0" dirty="0" smtClean="0"/>
              <a:t>Desarrollo de Modelos  integración en conglomerados / </a:t>
            </a:r>
            <a:r>
              <a:rPr lang="es-CO" sz="1400" b="1" kern="0" dirty="0" err="1" smtClean="0"/>
              <a:t>Clústers</a:t>
            </a:r>
            <a:endParaRPr lang="es-CO" sz="1400" b="1" kern="0" dirty="0"/>
          </a:p>
        </p:txBody>
      </p:sp>
      <p:sp>
        <p:nvSpPr>
          <p:cNvPr id="9" name="8 Flecha derecha"/>
          <p:cNvSpPr/>
          <p:nvPr/>
        </p:nvSpPr>
        <p:spPr>
          <a:xfrm>
            <a:off x="2915813" y="1772816"/>
            <a:ext cx="28803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Flecha derecha"/>
          <p:cNvSpPr/>
          <p:nvPr/>
        </p:nvSpPr>
        <p:spPr>
          <a:xfrm>
            <a:off x="5940151" y="5517232"/>
            <a:ext cx="28803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2 Flecha derecha"/>
          <p:cNvSpPr/>
          <p:nvPr/>
        </p:nvSpPr>
        <p:spPr>
          <a:xfrm>
            <a:off x="5940151" y="4372099"/>
            <a:ext cx="28803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13 Flecha derecha"/>
          <p:cNvSpPr/>
          <p:nvPr/>
        </p:nvSpPr>
        <p:spPr>
          <a:xfrm>
            <a:off x="2915816" y="4372099"/>
            <a:ext cx="28803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14 Flecha derecha"/>
          <p:cNvSpPr/>
          <p:nvPr/>
        </p:nvSpPr>
        <p:spPr>
          <a:xfrm>
            <a:off x="2915815" y="5517232"/>
            <a:ext cx="28803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15 Flecha derecha"/>
          <p:cNvSpPr/>
          <p:nvPr/>
        </p:nvSpPr>
        <p:spPr>
          <a:xfrm>
            <a:off x="5940151" y="1772816"/>
            <a:ext cx="288033"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708823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 calcmode="lin" valueType="num">
                                      <p:cBhvr additive="base">
                                        <p:cTn id="3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0-#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0-#ppt_w/2"/>
                                          </p:val>
                                        </p:tav>
                                        <p:tav tm="100000">
                                          <p:val>
                                            <p:strVal val="#ppt_x"/>
                                          </p:val>
                                        </p:tav>
                                      </p:tavLst>
                                    </p:anim>
                                    <p:anim calcmode="lin" valueType="num">
                                      <p:cBhvr additive="base">
                                        <p:cTn id="7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
                                            <p:txEl>
                                              <p:pRg st="2" end="2"/>
                                            </p:txEl>
                                          </p:spTgt>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
                                            <p:txEl>
                                              <p:pRg st="6" end="6"/>
                                            </p:txEl>
                                          </p:spTgt>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p:bldP spid="8" grpId="0"/>
      <p:bldP spid="9"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23528" y="44624"/>
            <a:ext cx="8496943" cy="850900"/>
          </a:xfr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r>
              <a:rPr lang="es-MX" dirty="0" smtClean="0"/>
              <a:t>Participación de emisiones</a:t>
            </a:r>
            <a:endParaRPr lang="es-ES" dirty="0"/>
          </a:p>
        </p:txBody>
      </p:sp>
      <p:pic>
        <p:nvPicPr>
          <p:cNvPr id="12291" name="Picture 9" descr="Imagen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980728"/>
            <a:ext cx="7416824" cy="5230646"/>
          </a:xfrm>
        </p:spPr>
      </p:pic>
    </p:spTree>
    <p:extLst>
      <p:ext uri="{BB962C8B-B14F-4D97-AF65-F5344CB8AC3E}">
        <p14:creationId xmlns:p14="http://schemas.microsoft.com/office/powerpoint/2010/main" val="2436201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1"/>
          <p:cNvGraphicFramePr>
            <a:graphicFrameLocks noChangeAspect="1"/>
          </p:cNvGraphicFramePr>
          <p:nvPr/>
        </p:nvGraphicFramePr>
        <p:xfrm>
          <a:off x="346075" y="166688"/>
          <a:ext cx="4230688" cy="6096000"/>
        </p:xfrm>
        <a:graphic>
          <a:graphicData uri="http://schemas.openxmlformats.org/presentationml/2006/ole">
            <mc:AlternateContent xmlns:mc="http://schemas.openxmlformats.org/markup-compatibility/2006">
              <mc:Choice xmlns:v="urn:schemas-microsoft-com:vml" Requires="v">
                <p:oleObj spid="_x0000_s9233" name="Imagen" r:id="rId4" imgW="944575" imgH="1399946" progId="">
                  <p:embed/>
                </p:oleObj>
              </mc:Choice>
              <mc:Fallback>
                <p:oleObj name="Imagen" r:id="rId4" imgW="944575" imgH="1399946"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 y="166688"/>
                        <a:ext cx="4230688"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68" name="Text Box 4"/>
          <p:cNvSpPr txBox="1">
            <a:spLocks noChangeArrowheads="1"/>
          </p:cNvSpPr>
          <p:nvPr/>
        </p:nvSpPr>
        <p:spPr bwMode="auto">
          <a:xfrm>
            <a:off x="4572000" y="2132856"/>
            <a:ext cx="3949700" cy="1031051"/>
          </a:xfrm>
          <a:prstGeom prst="rect">
            <a:avLst/>
          </a:prstGeom>
          <a:noFill/>
          <a:ln w="12700">
            <a:noFill/>
            <a:miter lim="800000"/>
            <a:headEnd type="none" w="sm" len="sm"/>
            <a:tailEnd type="none" w="sm" len="sm"/>
          </a:ln>
          <a:effectLst>
            <a:outerShdw dist="107763" dir="2700000" algn="ctr" rotWithShape="0">
              <a:srgbClr val="009999"/>
            </a:outerShdw>
          </a:effectLst>
        </p:spPr>
        <p:txBody>
          <a:bodyPr>
            <a:spAutoFit/>
          </a:bodyPr>
          <a:lstStyle/>
          <a:p>
            <a:pPr algn="ctr" defTabSz="762000" eaLnBrk="0" hangingPunct="0">
              <a:defRPr/>
            </a:pPr>
            <a:r>
              <a:rPr lang="es-ES_tradnl" sz="61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latin typeface="Times New Roman" pitchFamily="18" charset="0"/>
              </a:rPr>
              <a:t>Preguntas</a:t>
            </a:r>
            <a:r>
              <a:rPr lang="es-ES_tradnl" sz="6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3">
                      <a:satMod val="175000"/>
                      <a:alpha val="40000"/>
                    </a:schemeClr>
                  </a:glow>
                  <a:outerShdw blurRad="50800" algn="tl" rotWithShape="0">
                    <a:srgbClr val="000000"/>
                  </a:outerShdw>
                </a:effectLst>
                <a:latin typeface="Times New Roman" pitchFamily="18" charset="0"/>
              </a:rPr>
              <a:t>?</a:t>
            </a:r>
          </a:p>
        </p:txBody>
      </p:sp>
    </p:spTree>
    <p:extLst>
      <p:ext uri="{BB962C8B-B14F-4D97-AF65-F5344CB8AC3E}">
        <p14:creationId xmlns:p14="http://schemas.microsoft.com/office/powerpoint/2010/main" val="3782960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00563" y="306863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CO" sz="4400">
              <a:solidFill>
                <a:schemeClr val="tx2"/>
              </a:solidFill>
              <a:latin typeface="Arial" charset="0"/>
            </a:endParaRPr>
          </a:p>
        </p:txBody>
      </p:sp>
      <p:sp>
        <p:nvSpPr>
          <p:cNvPr id="24580" name="Text Box 6"/>
          <p:cNvSpPr txBox="1">
            <a:spLocks noChangeArrowheads="1"/>
          </p:cNvSpPr>
          <p:nvPr/>
        </p:nvSpPr>
        <p:spPr bwMode="auto">
          <a:xfrm>
            <a:off x="1903413" y="2322513"/>
            <a:ext cx="5562600" cy="2432050"/>
          </a:xfrm>
          <a:prstGeom prst="rect">
            <a:avLst/>
          </a:prstGeom>
          <a:noFill/>
          <a:ln w="9525">
            <a:noFill/>
            <a:miter lim="800000"/>
            <a:headEnd/>
            <a:tailEnd/>
          </a:ln>
        </p:spPr>
        <p:txBody>
          <a:bodyPr>
            <a:spAutoFit/>
          </a:bodyPr>
          <a:lstStyle/>
          <a:p>
            <a:pPr algn="ctr">
              <a:spcBef>
                <a:spcPct val="50000"/>
              </a:spcBef>
              <a:defRPr/>
            </a:pPr>
            <a:r>
              <a:rPr lang="es-MX" sz="3200" b="1" i="1" dirty="0" smtClean="0">
                <a:solidFill>
                  <a:schemeClr val="tx1">
                    <a:lumMod val="95000"/>
                  </a:schemeClr>
                </a:solidFill>
                <a:latin typeface="Arial" charset="0"/>
              </a:rPr>
              <a:t>Gracias!!</a:t>
            </a:r>
            <a:endParaRPr lang="es-MX" sz="3200" b="1" i="1" dirty="0">
              <a:solidFill>
                <a:schemeClr val="tx1">
                  <a:lumMod val="95000"/>
                </a:schemeClr>
              </a:solidFill>
              <a:latin typeface="Arial" charset="0"/>
            </a:endParaRPr>
          </a:p>
          <a:p>
            <a:pPr algn="ctr">
              <a:spcBef>
                <a:spcPct val="50000"/>
              </a:spcBef>
              <a:defRPr/>
            </a:pPr>
            <a:r>
              <a:rPr lang="es-MX" sz="4000" b="1" i="1" dirty="0">
                <a:solidFill>
                  <a:schemeClr val="tx1">
                    <a:lumMod val="95000"/>
                  </a:schemeClr>
                </a:solidFill>
                <a:latin typeface="Arial" charset="0"/>
              </a:rPr>
              <a:t>Jorge Bendeck.</a:t>
            </a:r>
          </a:p>
          <a:p>
            <a:pPr algn="ctr">
              <a:spcBef>
                <a:spcPct val="50000"/>
              </a:spcBef>
              <a:defRPr/>
            </a:pPr>
            <a:r>
              <a:rPr lang="es-MX" sz="3600" b="1" i="1" dirty="0" smtClean="0">
                <a:solidFill>
                  <a:schemeClr val="tx1">
                    <a:lumMod val="95000"/>
                  </a:schemeClr>
                </a:solidFill>
                <a:latin typeface="Arial" charset="0"/>
              </a:rPr>
              <a:t>Presidente Ejecutivo</a:t>
            </a:r>
            <a:endParaRPr lang="es-MX" sz="3600" b="1" i="1" dirty="0">
              <a:solidFill>
                <a:schemeClr val="tx1">
                  <a:lumMod val="95000"/>
                </a:schemeClr>
              </a:solidFill>
              <a:latin typeface="Arial" charset="0"/>
            </a:endParaRPr>
          </a:p>
        </p:txBody>
      </p:sp>
      <p:sp>
        <p:nvSpPr>
          <p:cNvPr id="57348" name="Text Box 7"/>
          <p:cNvSpPr txBox="1">
            <a:spLocks noChangeArrowheads="1"/>
          </p:cNvSpPr>
          <p:nvPr/>
        </p:nvSpPr>
        <p:spPr bwMode="auto">
          <a:xfrm>
            <a:off x="668338" y="4868863"/>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s-MX" sz="2400" dirty="0">
                <a:solidFill>
                  <a:srgbClr val="000000"/>
                </a:solidFill>
              </a:rPr>
              <a:t>www.fedebiocombustibles.com</a:t>
            </a:r>
          </a:p>
          <a:p>
            <a:pPr algn="ctr" eaLnBrk="1" hangingPunct="1">
              <a:spcBef>
                <a:spcPct val="50000"/>
              </a:spcBef>
            </a:pPr>
            <a:r>
              <a:rPr lang="es-MX" sz="2400" i="1" dirty="0" smtClean="0"/>
              <a:t>presidencia@fedebiocombustibles.com</a:t>
            </a:r>
            <a:endParaRPr lang="es-MX" sz="2400" i="1" dirty="0"/>
          </a:p>
        </p:txBody>
      </p:sp>
      <p:pic>
        <p:nvPicPr>
          <p:cNvPr id="57349" name="3 Imagen"/>
          <p:cNvPicPr>
            <a:picLocks noChangeAspect="1"/>
          </p:cNvPicPr>
          <p:nvPr/>
        </p:nvPicPr>
        <p:blipFill>
          <a:blip r:embed="rId2" cstate="print">
            <a:extLst>
              <a:ext uri="{28A0092B-C50C-407E-A947-70E740481C1C}">
                <a14:useLocalDpi xmlns:a14="http://schemas.microsoft.com/office/drawing/2010/main" val="0"/>
              </a:ext>
            </a:extLst>
          </a:blip>
          <a:srcRect l="63934"/>
          <a:stretch>
            <a:fillRect/>
          </a:stretch>
        </p:blipFill>
        <p:spPr bwMode="auto">
          <a:xfrm>
            <a:off x="7524750" y="549275"/>
            <a:ext cx="11684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3 CuadroTexto"/>
          <p:cNvSpPr txBox="1">
            <a:spLocks noChangeArrowheads="1"/>
          </p:cNvSpPr>
          <p:nvPr/>
        </p:nvSpPr>
        <p:spPr bwMode="auto">
          <a:xfrm>
            <a:off x="5580112" y="980728"/>
            <a:ext cx="206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CO" b="1" dirty="0">
                <a:latin typeface="Freestyle Script" pitchFamily="66" charset="0"/>
              </a:rPr>
              <a:t>FEDERACIÓN NACIONAL DE </a:t>
            </a:r>
            <a:r>
              <a:rPr lang="es-CO" b="1" dirty="0">
                <a:solidFill>
                  <a:srgbClr val="699E00"/>
                </a:solidFill>
                <a:latin typeface="Freestyle Script" pitchFamily="66" charset="0"/>
              </a:rPr>
              <a:t>B</a:t>
            </a:r>
            <a:r>
              <a:rPr lang="es-CO" b="1" dirty="0">
                <a:latin typeface="Freestyle Script" pitchFamily="66" charset="0"/>
              </a:rPr>
              <a:t>IOCOMBUSTIBLES DE COLOMBIA</a:t>
            </a:r>
          </a:p>
        </p:txBody>
      </p:sp>
    </p:spTree>
    <p:extLst>
      <p:ext uri="{BB962C8B-B14F-4D97-AF65-F5344CB8AC3E}">
        <p14:creationId xmlns:p14="http://schemas.microsoft.com/office/powerpoint/2010/main" val="825784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3 CuadroTexto"/>
          <p:cNvSpPr txBox="1">
            <a:spLocks noChangeArrowheads="1"/>
          </p:cNvSpPr>
          <p:nvPr/>
        </p:nvSpPr>
        <p:spPr bwMode="auto">
          <a:xfrm>
            <a:off x="179512" y="190381"/>
            <a:ext cx="8784976" cy="64633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ES" dirty="0"/>
              <a:t>CO2 Y CALENTAMIENTO GLOBAL</a:t>
            </a:r>
          </a:p>
        </p:txBody>
      </p:sp>
      <p:cxnSp>
        <p:nvCxnSpPr>
          <p:cNvPr id="6" name="5 Conector recto"/>
          <p:cNvCxnSpPr/>
          <p:nvPr/>
        </p:nvCxnSpPr>
        <p:spPr>
          <a:xfrm>
            <a:off x="0" y="15748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0" y="550545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17" name="8 CuadroTexto"/>
          <p:cNvSpPr txBox="1">
            <a:spLocks noChangeArrowheads="1"/>
          </p:cNvSpPr>
          <p:nvPr/>
        </p:nvSpPr>
        <p:spPr bwMode="auto">
          <a:xfrm>
            <a:off x="0" y="572135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s-ES" sz="2000" dirty="0">
                <a:latin typeface="Times New Roman" pitchFamily="18" charset="0"/>
                <a:cs typeface="Times New Roman" pitchFamily="18" charset="0"/>
              </a:rPr>
              <a:t>ERA PRE  </a:t>
            </a:r>
            <a:r>
              <a:rPr lang="es-ES" sz="2000" dirty="0" smtClean="0">
                <a:latin typeface="Times New Roman" pitchFamily="18" charset="0"/>
                <a:cs typeface="Times New Roman" pitchFamily="18" charset="0"/>
              </a:rPr>
              <a:t>INDUSTRIAL</a:t>
            </a:r>
            <a:endParaRPr lang="es-ES" sz="2000" dirty="0">
              <a:latin typeface="Calibri" pitchFamily="34" charset="0"/>
            </a:endParaRPr>
          </a:p>
        </p:txBody>
      </p:sp>
      <p:sp>
        <p:nvSpPr>
          <p:cNvPr id="13318" name="14 CuadroTexto"/>
          <p:cNvSpPr txBox="1">
            <a:spLocks noChangeArrowheads="1"/>
          </p:cNvSpPr>
          <p:nvPr/>
        </p:nvSpPr>
        <p:spPr bwMode="auto">
          <a:xfrm>
            <a:off x="1643063" y="4248150"/>
            <a:ext cx="1928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+ 0.7 °C</a:t>
            </a:r>
          </a:p>
          <a:p>
            <a:pPr algn="ctr" eaLnBrk="1" hangingPunct="1"/>
            <a:endParaRPr lang="es-ES">
              <a:latin typeface="Times New Roman" pitchFamily="18" charset="0"/>
              <a:cs typeface="Times New Roman" pitchFamily="18" charset="0"/>
            </a:endParaRPr>
          </a:p>
        </p:txBody>
      </p:sp>
      <p:sp>
        <p:nvSpPr>
          <p:cNvPr id="13319" name="15 CuadroTexto"/>
          <p:cNvSpPr txBox="1">
            <a:spLocks noChangeArrowheads="1"/>
          </p:cNvSpPr>
          <p:nvPr/>
        </p:nvSpPr>
        <p:spPr bwMode="auto">
          <a:xfrm>
            <a:off x="1643063" y="2986088"/>
            <a:ext cx="1928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+ 2°C</a:t>
            </a:r>
            <a:endParaRPr lang="es-ES">
              <a:latin typeface="Times New Roman" pitchFamily="18" charset="0"/>
              <a:cs typeface="Times New Roman" pitchFamily="18" charset="0"/>
            </a:endParaRPr>
          </a:p>
        </p:txBody>
      </p:sp>
      <p:sp>
        <p:nvSpPr>
          <p:cNvPr id="17" name="16 Flecha abajo"/>
          <p:cNvSpPr/>
          <p:nvPr/>
        </p:nvSpPr>
        <p:spPr>
          <a:xfrm rot="10800000">
            <a:off x="5786438" y="985838"/>
            <a:ext cx="357187" cy="48577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321" name="21 CuadroTexto"/>
          <p:cNvSpPr txBox="1">
            <a:spLocks noChangeArrowheads="1"/>
          </p:cNvSpPr>
          <p:nvPr/>
        </p:nvSpPr>
        <p:spPr bwMode="auto">
          <a:xfrm>
            <a:off x="1643063" y="1176338"/>
            <a:ext cx="1928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+ 5°C</a:t>
            </a:r>
            <a:endParaRPr lang="es-ES">
              <a:latin typeface="Times New Roman" pitchFamily="18" charset="0"/>
              <a:cs typeface="Times New Roman" pitchFamily="18" charset="0"/>
            </a:endParaRPr>
          </a:p>
        </p:txBody>
      </p:sp>
      <p:sp>
        <p:nvSpPr>
          <p:cNvPr id="23" name="22 Flecha abajo"/>
          <p:cNvSpPr/>
          <p:nvPr/>
        </p:nvSpPr>
        <p:spPr>
          <a:xfrm rot="10800000">
            <a:off x="2928938" y="4343400"/>
            <a:ext cx="357187" cy="150018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Times New Roman" pitchFamily="18" charset="0"/>
              <a:cs typeface="Times New Roman" pitchFamily="18" charset="0"/>
            </a:endParaRPr>
          </a:p>
        </p:txBody>
      </p:sp>
      <p:sp>
        <p:nvSpPr>
          <p:cNvPr id="24" name="23 Flecha abajo"/>
          <p:cNvSpPr/>
          <p:nvPr/>
        </p:nvSpPr>
        <p:spPr>
          <a:xfrm rot="10800000">
            <a:off x="2928938" y="985838"/>
            <a:ext cx="357187" cy="150018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324" name="24 CuadroTexto"/>
          <p:cNvSpPr txBox="1">
            <a:spLocks noChangeArrowheads="1"/>
          </p:cNvSpPr>
          <p:nvPr/>
        </p:nvSpPr>
        <p:spPr bwMode="auto">
          <a:xfrm>
            <a:off x="4714875" y="5105400"/>
            <a:ext cx="1928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1856</a:t>
            </a:r>
          </a:p>
          <a:p>
            <a:pPr algn="ctr" eaLnBrk="1" hangingPunct="1"/>
            <a:endParaRPr lang="es-ES">
              <a:latin typeface="Times New Roman" pitchFamily="18" charset="0"/>
              <a:cs typeface="Times New Roman" pitchFamily="18" charset="0"/>
            </a:endParaRPr>
          </a:p>
        </p:txBody>
      </p:sp>
      <p:sp>
        <p:nvSpPr>
          <p:cNvPr id="13325" name="25 CuadroTexto"/>
          <p:cNvSpPr txBox="1">
            <a:spLocks noChangeArrowheads="1"/>
          </p:cNvSpPr>
          <p:nvPr/>
        </p:nvSpPr>
        <p:spPr bwMode="auto">
          <a:xfrm>
            <a:off x="4714875" y="4248150"/>
            <a:ext cx="1928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2005</a:t>
            </a:r>
          </a:p>
          <a:p>
            <a:pPr algn="ctr" eaLnBrk="1" hangingPunct="1"/>
            <a:endParaRPr lang="es-ES">
              <a:latin typeface="Times New Roman" pitchFamily="18" charset="0"/>
              <a:cs typeface="Times New Roman" pitchFamily="18" charset="0"/>
            </a:endParaRPr>
          </a:p>
        </p:txBody>
      </p:sp>
      <p:sp>
        <p:nvSpPr>
          <p:cNvPr id="13326" name="26 CuadroTexto"/>
          <p:cNvSpPr txBox="1">
            <a:spLocks noChangeArrowheads="1"/>
          </p:cNvSpPr>
          <p:nvPr/>
        </p:nvSpPr>
        <p:spPr bwMode="auto">
          <a:xfrm>
            <a:off x="6500813" y="4248150"/>
            <a:ext cx="1928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380 ppm</a:t>
            </a:r>
          </a:p>
          <a:p>
            <a:pPr algn="ctr" eaLnBrk="1" hangingPunct="1"/>
            <a:endParaRPr lang="es-ES">
              <a:latin typeface="Times New Roman" pitchFamily="18" charset="0"/>
              <a:cs typeface="Times New Roman" pitchFamily="18" charset="0"/>
            </a:endParaRPr>
          </a:p>
        </p:txBody>
      </p:sp>
      <p:sp>
        <p:nvSpPr>
          <p:cNvPr id="13327" name="27 CuadroTexto"/>
          <p:cNvSpPr txBox="1">
            <a:spLocks noChangeArrowheads="1"/>
          </p:cNvSpPr>
          <p:nvPr/>
        </p:nvSpPr>
        <p:spPr bwMode="auto">
          <a:xfrm>
            <a:off x="6500813" y="5105400"/>
            <a:ext cx="1928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275 ppm</a:t>
            </a:r>
          </a:p>
          <a:p>
            <a:pPr algn="ctr" eaLnBrk="1" hangingPunct="1"/>
            <a:endParaRPr lang="es-ES">
              <a:latin typeface="Times New Roman" pitchFamily="18" charset="0"/>
              <a:cs typeface="Times New Roman" pitchFamily="18" charset="0"/>
            </a:endParaRPr>
          </a:p>
        </p:txBody>
      </p:sp>
      <p:sp>
        <p:nvSpPr>
          <p:cNvPr id="13328" name="28 CuadroTexto"/>
          <p:cNvSpPr txBox="1">
            <a:spLocks noChangeArrowheads="1"/>
          </p:cNvSpPr>
          <p:nvPr/>
        </p:nvSpPr>
        <p:spPr bwMode="auto">
          <a:xfrm>
            <a:off x="6500813" y="3200400"/>
            <a:ext cx="1928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450 ppm</a:t>
            </a:r>
            <a:endParaRPr lang="es-ES">
              <a:latin typeface="Times New Roman" pitchFamily="18" charset="0"/>
              <a:cs typeface="Times New Roman" pitchFamily="18" charset="0"/>
            </a:endParaRPr>
          </a:p>
        </p:txBody>
      </p:sp>
      <p:sp>
        <p:nvSpPr>
          <p:cNvPr id="13329" name="29 CuadroTexto"/>
          <p:cNvSpPr txBox="1">
            <a:spLocks noChangeArrowheads="1"/>
          </p:cNvSpPr>
          <p:nvPr/>
        </p:nvSpPr>
        <p:spPr bwMode="auto">
          <a:xfrm>
            <a:off x="6500813" y="2700338"/>
            <a:ext cx="1928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550 ppm</a:t>
            </a:r>
            <a:endParaRPr lang="es-ES">
              <a:latin typeface="Times New Roman" pitchFamily="18" charset="0"/>
              <a:cs typeface="Times New Roman" pitchFamily="18" charset="0"/>
            </a:endParaRPr>
          </a:p>
        </p:txBody>
      </p:sp>
      <p:sp>
        <p:nvSpPr>
          <p:cNvPr id="13330" name="30 CuadroTexto"/>
          <p:cNvSpPr txBox="1">
            <a:spLocks noChangeArrowheads="1"/>
          </p:cNvSpPr>
          <p:nvPr/>
        </p:nvSpPr>
        <p:spPr bwMode="auto">
          <a:xfrm>
            <a:off x="6500813" y="1176338"/>
            <a:ext cx="19288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 sz="2400">
                <a:latin typeface="Times New Roman" pitchFamily="18" charset="0"/>
                <a:cs typeface="Times New Roman" pitchFamily="18" charset="0"/>
              </a:rPr>
              <a:t>750 ppm</a:t>
            </a:r>
          </a:p>
          <a:p>
            <a:pPr algn="ctr" eaLnBrk="1" hangingPunct="1"/>
            <a:endParaRPr lang="es-ES">
              <a:latin typeface="Times New Roman" pitchFamily="18" charset="0"/>
              <a:cs typeface="Times New Roman" pitchFamily="18" charset="0"/>
            </a:endParaRPr>
          </a:p>
        </p:txBody>
      </p:sp>
      <p:sp>
        <p:nvSpPr>
          <p:cNvPr id="13331" name="31 CuadroTexto"/>
          <p:cNvSpPr txBox="1">
            <a:spLocks noChangeArrowheads="1"/>
          </p:cNvSpPr>
          <p:nvPr/>
        </p:nvSpPr>
        <p:spPr bwMode="auto">
          <a:xfrm>
            <a:off x="0" y="5545224"/>
            <a:ext cx="8532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ES" sz="1000" b="1"/>
              <a:t>Fuente:</a:t>
            </a:r>
            <a:r>
              <a:rPr lang="es-ES" sz="1000"/>
              <a:t> PNUD - IPCC</a:t>
            </a:r>
          </a:p>
        </p:txBody>
      </p:sp>
      <p:sp>
        <p:nvSpPr>
          <p:cNvPr id="25" name="24 Elipse"/>
          <p:cNvSpPr/>
          <p:nvPr/>
        </p:nvSpPr>
        <p:spPr>
          <a:xfrm>
            <a:off x="5786438" y="4343400"/>
            <a:ext cx="357187" cy="357188"/>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26" name="25 Elipse"/>
          <p:cNvSpPr/>
          <p:nvPr/>
        </p:nvSpPr>
        <p:spPr>
          <a:xfrm>
            <a:off x="5786438" y="5200650"/>
            <a:ext cx="357187" cy="35718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27" name="26 Elipse"/>
          <p:cNvSpPr/>
          <p:nvPr/>
        </p:nvSpPr>
        <p:spPr>
          <a:xfrm>
            <a:off x="5786438" y="2771775"/>
            <a:ext cx="357187" cy="357188"/>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28" name="27 Elipse"/>
          <p:cNvSpPr/>
          <p:nvPr/>
        </p:nvSpPr>
        <p:spPr>
          <a:xfrm>
            <a:off x="5786438" y="1771650"/>
            <a:ext cx="357187" cy="357188"/>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29" name="28 Elipse"/>
          <p:cNvSpPr/>
          <p:nvPr/>
        </p:nvSpPr>
        <p:spPr>
          <a:xfrm>
            <a:off x="5786438" y="1271588"/>
            <a:ext cx="357187" cy="357187"/>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31" name="30 Elipse"/>
          <p:cNvSpPr/>
          <p:nvPr/>
        </p:nvSpPr>
        <p:spPr>
          <a:xfrm>
            <a:off x="5786438" y="2271713"/>
            <a:ext cx="357187" cy="357187"/>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32" name="31 Elipse"/>
          <p:cNvSpPr/>
          <p:nvPr/>
        </p:nvSpPr>
        <p:spPr>
          <a:xfrm>
            <a:off x="5786438" y="3271838"/>
            <a:ext cx="357187" cy="357187"/>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latin typeface="Times New Roman" pitchFamily="18" charset="0"/>
              <a:cs typeface="Times New Roman" pitchFamily="18" charset="0"/>
            </a:endParaRPr>
          </a:p>
        </p:txBody>
      </p:sp>
      <p:sp>
        <p:nvSpPr>
          <p:cNvPr id="33" name="32 Flecha abajo"/>
          <p:cNvSpPr/>
          <p:nvPr/>
        </p:nvSpPr>
        <p:spPr>
          <a:xfrm rot="10800000">
            <a:off x="2928938" y="2700338"/>
            <a:ext cx="357187" cy="7143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latin typeface="Times New Roman" pitchFamily="18" charset="0"/>
              <a:cs typeface="Times New Roman" pitchFamily="18" charset="0"/>
            </a:endParaRPr>
          </a:p>
        </p:txBody>
      </p:sp>
      <p:sp>
        <p:nvSpPr>
          <p:cNvPr id="34" name="33 Flecha abajo"/>
          <p:cNvSpPr/>
          <p:nvPr/>
        </p:nvSpPr>
        <p:spPr>
          <a:xfrm rot="10800000">
            <a:off x="2928938" y="3486150"/>
            <a:ext cx="357187" cy="71437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9220298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90381"/>
            <a:ext cx="8784976" cy="64633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defPPr>
              <a:defRPr lang="es-CO"/>
            </a:defPPr>
            <a:lvl1pPr algn="ctr" eaLnBrk="0" fontAlgn="base" hangingPunct="0">
              <a:spcBef>
                <a:spcPct val="0"/>
              </a:spcBef>
              <a:spcAft>
                <a:spcPct val="0"/>
              </a:spcAft>
              <a:defRPr sz="36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CO" dirty="0"/>
              <a:t>CALENTAMIENTO GLOBAL</a:t>
            </a:r>
          </a:p>
        </p:txBody>
      </p:sp>
      <p:pic>
        <p:nvPicPr>
          <p:cNvPr id="14339" name="Picture 2" descr="http://1.bp.blogspot.com/_zZGjddum5XM/Sam5p6i6wII/AAAAAAAALTo/OIyh7r1igwQ/s400/deshielo.bmp"/>
          <p:cNvPicPr>
            <a:picLocks noChangeAspect="1" noChangeArrowheads="1"/>
          </p:cNvPicPr>
          <p:nvPr/>
        </p:nvPicPr>
        <p:blipFill>
          <a:blip r:embed="rId2" cstate="print">
            <a:clrChange>
              <a:clrFrom>
                <a:srgbClr val="F7FCF5"/>
              </a:clrFrom>
              <a:clrTo>
                <a:srgbClr val="F7FCF5">
                  <a:alpha val="0"/>
                </a:srgbClr>
              </a:clrTo>
            </a:clrChange>
            <a:extLst>
              <a:ext uri="{28A0092B-C50C-407E-A947-70E740481C1C}">
                <a14:useLocalDpi xmlns:a14="http://schemas.microsoft.com/office/drawing/2010/main" val="0"/>
              </a:ext>
            </a:extLst>
          </a:blip>
          <a:srcRect/>
          <a:stretch>
            <a:fillRect/>
          </a:stretch>
        </p:blipFill>
        <p:spPr bwMode="auto">
          <a:xfrm>
            <a:off x="611188" y="836613"/>
            <a:ext cx="7885112"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4 CuadroTexto"/>
          <p:cNvSpPr txBox="1">
            <a:spLocks noChangeArrowheads="1"/>
          </p:cNvSpPr>
          <p:nvPr/>
        </p:nvSpPr>
        <p:spPr bwMode="auto">
          <a:xfrm>
            <a:off x="179389" y="6505401"/>
            <a:ext cx="784899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CO" sz="1200" b="1" dirty="0"/>
              <a:t>Fuente</a:t>
            </a:r>
            <a:r>
              <a:rPr lang="es-CO" sz="1400" b="1" dirty="0"/>
              <a:t>:</a:t>
            </a:r>
            <a:r>
              <a:rPr lang="es-CO" sz="1400" dirty="0"/>
              <a:t> </a:t>
            </a:r>
            <a:r>
              <a:rPr lang="es-CO" sz="1200" dirty="0" err="1"/>
              <a:t>Wordpress</a:t>
            </a:r>
            <a:endParaRPr lang="es-CO" sz="1200" dirty="0"/>
          </a:p>
        </p:txBody>
      </p:sp>
      <p:sp>
        <p:nvSpPr>
          <p:cNvPr id="8" name="7 CuadroTexto"/>
          <p:cNvSpPr txBox="1"/>
          <p:nvPr/>
        </p:nvSpPr>
        <p:spPr>
          <a:xfrm>
            <a:off x="827088" y="1450975"/>
            <a:ext cx="7489825" cy="646113"/>
          </a:xfrm>
          <a:prstGeom prst="rect">
            <a:avLst/>
          </a:prstGeom>
          <a:gradFill>
            <a:gsLst>
              <a:gs pos="2000">
                <a:srgbClr val="FFC000"/>
              </a:gs>
              <a:gs pos="84000">
                <a:schemeClr val="bg1"/>
              </a:gs>
            </a:gsLst>
            <a:lin ang="16200000" scaled="0"/>
          </a:gradFill>
        </p:spPr>
        <p:txBody>
          <a:bodyPr>
            <a:spAutoFit/>
          </a:bodyPr>
          <a:lstStyle/>
          <a:p>
            <a:pPr algn="ctr">
              <a:defRPr/>
            </a:pPr>
            <a:r>
              <a:rPr lang="es-CO" b="1" dirty="0">
                <a:latin typeface="+mj-lt"/>
              </a:rPr>
              <a:t>El aumento de la temperatura derrite el hielo, el cual se recupera</a:t>
            </a:r>
          </a:p>
          <a:p>
            <a:pPr algn="ctr">
              <a:defRPr/>
            </a:pPr>
            <a:r>
              <a:rPr lang="es-CO" b="1" dirty="0">
                <a:latin typeface="+mj-lt"/>
              </a:rPr>
              <a:t>menos en invierno y comienza a fundirse antes de primavera</a:t>
            </a:r>
            <a:r>
              <a:rPr lang="en-US" b="1" dirty="0">
                <a:latin typeface="+mj-lt"/>
              </a:rPr>
              <a:t> </a:t>
            </a:r>
            <a:endParaRPr lang="es-CO" b="1" dirty="0">
              <a:latin typeface="+mj-lt"/>
            </a:endParaRPr>
          </a:p>
        </p:txBody>
      </p:sp>
      <p:sp>
        <p:nvSpPr>
          <p:cNvPr id="14" name="13 Rectángulo"/>
          <p:cNvSpPr/>
          <p:nvPr/>
        </p:nvSpPr>
        <p:spPr>
          <a:xfrm>
            <a:off x="684213" y="4868863"/>
            <a:ext cx="7775575" cy="1368425"/>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CO" dirty="0"/>
          </a:p>
        </p:txBody>
      </p:sp>
      <p:grpSp>
        <p:nvGrpSpPr>
          <p:cNvPr id="14343" name="19 Grupo"/>
          <p:cNvGrpSpPr>
            <a:grpSpLocks/>
          </p:cNvGrpSpPr>
          <p:nvPr/>
        </p:nvGrpSpPr>
        <p:grpSpPr bwMode="auto">
          <a:xfrm>
            <a:off x="5867400" y="4941888"/>
            <a:ext cx="2376488" cy="636587"/>
            <a:chOff x="5868144" y="4941168"/>
            <a:chExt cx="2376264" cy="637039"/>
          </a:xfrm>
        </p:grpSpPr>
        <p:sp>
          <p:nvSpPr>
            <p:cNvPr id="11" name="10 CuadroTexto"/>
            <p:cNvSpPr txBox="1"/>
            <p:nvPr/>
          </p:nvSpPr>
          <p:spPr>
            <a:xfrm>
              <a:off x="5868144" y="4941168"/>
              <a:ext cx="2376264" cy="338377"/>
            </a:xfrm>
            <a:prstGeom prst="rect">
              <a:avLst/>
            </a:prstGeom>
            <a:gradFill>
              <a:gsLst>
                <a:gs pos="2000">
                  <a:schemeClr val="tx1">
                    <a:lumMod val="50000"/>
                    <a:lumOff val="50000"/>
                  </a:schemeClr>
                </a:gs>
                <a:gs pos="84000">
                  <a:schemeClr val="tx1">
                    <a:lumMod val="75000"/>
                    <a:lumOff val="25000"/>
                  </a:schemeClr>
                </a:gs>
              </a:gsLst>
              <a:lin ang="16200000" scaled="0"/>
            </a:gradFill>
          </p:spPr>
          <p:txBody>
            <a:bodyPr>
              <a:spAutoFit/>
            </a:bodyPr>
            <a:lstStyle/>
            <a:p>
              <a:pPr algn="ctr">
                <a:defRPr/>
              </a:pPr>
              <a:r>
                <a:rPr lang="en-US" sz="1600" b="1" dirty="0">
                  <a:solidFill>
                    <a:schemeClr val="bg1"/>
                  </a:solidFill>
                  <a:effectLst>
                    <a:outerShdw blurRad="38100" dist="38100" dir="2700000" algn="tl">
                      <a:srgbClr val="000000">
                        <a:alpha val="43137"/>
                      </a:srgbClr>
                    </a:outerShdw>
                  </a:effectLst>
                  <a:latin typeface="+mj-lt"/>
                </a:rPr>
                <a:t>Ártico, 2100</a:t>
              </a:r>
              <a:endParaRPr lang="es-CO" sz="1600" b="1" dirty="0">
                <a:solidFill>
                  <a:schemeClr val="bg1"/>
                </a:solidFill>
                <a:effectLst>
                  <a:outerShdw blurRad="38100" dist="38100" dir="2700000" algn="tl">
                    <a:srgbClr val="000000">
                      <a:alpha val="43137"/>
                    </a:srgbClr>
                  </a:outerShdw>
                </a:effectLst>
                <a:latin typeface="+mj-lt"/>
              </a:endParaRPr>
            </a:p>
          </p:txBody>
        </p:sp>
        <p:sp>
          <p:nvSpPr>
            <p:cNvPr id="15" name="14 CuadroTexto"/>
            <p:cNvSpPr txBox="1"/>
            <p:nvPr/>
          </p:nvSpPr>
          <p:spPr>
            <a:xfrm>
              <a:off x="5868144" y="5301786"/>
              <a:ext cx="2376264" cy="276421"/>
            </a:xfrm>
            <a:prstGeom prst="rect">
              <a:avLst/>
            </a:prstGeom>
            <a:solidFill>
              <a:srgbClr val="C00000"/>
            </a:solidFill>
          </p:spPr>
          <p:txBody>
            <a:bodyPr>
              <a:spAutoFit/>
            </a:bodyPr>
            <a:lstStyle/>
            <a:p>
              <a:pPr algn="ctr">
                <a:defRPr/>
              </a:pPr>
              <a:r>
                <a:rPr lang="en-US" sz="1200" b="1" dirty="0">
                  <a:solidFill>
                    <a:schemeClr val="bg1"/>
                  </a:solidFill>
                  <a:effectLst>
                    <a:outerShdw blurRad="38100" dist="38100" dir="2700000" algn="tl">
                      <a:srgbClr val="000000">
                        <a:alpha val="43137"/>
                      </a:srgbClr>
                    </a:outerShdw>
                  </a:effectLst>
                  <a:latin typeface="+mj-lt"/>
                </a:rPr>
                <a:t>Casi inexistente</a:t>
              </a:r>
              <a:endParaRPr lang="es-CO" sz="1200" b="1" dirty="0">
                <a:solidFill>
                  <a:schemeClr val="bg1"/>
                </a:solidFill>
                <a:effectLst>
                  <a:outerShdw blurRad="38100" dist="38100" dir="2700000" algn="tl">
                    <a:srgbClr val="000000">
                      <a:alpha val="43137"/>
                    </a:srgbClr>
                  </a:outerShdw>
                </a:effectLst>
                <a:latin typeface="+mj-lt"/>
              </a:endParaRPr>
            </a:p>
          </p:txBody>
        </p:sp>
      </p:grpSp>
      <p:grpSp>
        <p:nvGrpSpPr>
          <p:cNvPr id="14344" name="17 Grupo"/>
          <p:cNvGrpSpPr>
            <a:grpSpLocks/>
          </p:cNvGrpSpPr>
          <p:nvPr/>
        </p:nvGrpSpPr>
        <p:grpSpPr bwMode="auto">
          <a:xfrm>
            <a:off x="827088" y="4941888"/>
            <a:ext cx="2378075" cy="923925"/>
            <a:chOff x="898848" y="4941888"/>
            <a:chExt cx="2377752" cy="924364"/>
          </a:xfrm>
        </p:grpSpPr>
        <p:sp>
          <p:nvSpPr>
            <p:cNvPr id="9" name="8 CuadroTexto"/>
            <p:cNvSpPr txBox="1"/>
            <p:nvPr/>
          </p:nvSpPr>
          <p:spPr>
            <a:xfrm>
              <a:off x="898848" y="4941888"/>
              <a:ext cx="2377752" cy="338298"/>
            </a:xfrm>
            <a:prstGeom prst="rect">
              <a:avLst/>
            </a:prstGeom>
            <a:gradFill>
              <a:gsLst>
                <a:gs pos="2000">
                  <a:schemeClr val="tx1">
                    <a:lumMod val="50000"/>
                    <a:lumOff val="50000"/>
                  </a:schemeClr>
                </a:gs>
                <a:gs pos="84000">
                  <a:schemeClr val="tx1">
                    <a:lumMod val="75000"/>
                    <a:lumOff val="25000"/>
                  </a:schemeClr>
                </a:gs>
              </a:gsLst>
              <a:lin ang="16200000" scaled="0"/>
            </a:gradFill>
          </p:spPr>
          <p:txBody>
            <a:bodyPr>
              <a:spAutoFit/>
            </a:bodyPr>
            <a:lstStyle/>
            <a:p>
              <a:pPr algn="ctr">
                <a:defRPr/>
              </a:pPr>
              <a:r>
                <a:rPr lang="en-US" sz="1600" b="1" dirty="0">
                  <a:solidFill>
                    <a:schemeClr val="bg1"/>
                  </a:solidFill>
                  <a:effectLst>
                    <a:outerShdw blurRad="38100" dist="38100" dir="2700000" algn="tl">
                      <a:srgbClr val="000000">
                        <a:alpha val="43137"/>
                      </a:srgbClr>
                    </a:outerShdw>
                  </a:effectLst>
                  <a:latin typeface="+mj-lt"/>
                </a:rPr>
                <a:t>Ártico, 1970</a:t>
              </a:r>
              <a:endParaRPr lang="es-CO" sz="1600" b="1" dirty="0">
                <a:solidFill>
                  <a:schemeClr val="bg1"/>
                </a:solidFill>
                <a:effectLst>
                  <a:outerShdw blurRad="38100" dist="38100" dir="2700000" algn="tl">
                    <a:srgbClr val="000000">
                      <a:alpha val="43137"/>
                    </a:srgbClr>
                  </a:outerShdw>
                </a:effectLst>
                <a:latin typeface="+mj-lt"/>
              </a:endParaRPr>
            </a:p>
          </p:txBody>
        </p:sp>
        <p:sp>
          <p:nvSpPr>
            <p:cNvPr id="12" name="11 CuadroTexto"/>
            <p:cNvSpPr txBox="1"/>
            <p:nvPr/>
          </p:nvSpPr>
          <p:spPr>
            <a:xfrm>
              <a:off x="898848" y="5300833"/>
              <a:ext cx="2377752" cy="277944"/>
            </a:xfrm>
            <a:prstGeom prst="rect">
              <a:avLst/>
            </a:prstGeom>
            <a:solidFill>
              <a:schemeClr val="bg1">
                <a:lumMod val="65000"/>
              </a:schemeClr>
            </a:solidFill>
          </p:spPr>
          <p:txBody>
            <a:bodyPr>
              <a:spAutoFit/>
            </a:bodyPr>
            <a:lstStyle/>
            <a:p>
              <a:pPr algn="ctr">
                <a:defRPr/>
              </a:pPr>
              <a:r>
                <a:rPr lang="en-US" sz="1200" b="1" dirty="0">
                  <a:latin typeface="+mj-lt"/>
                </a:rPr>
                <a:t>7,6 Milliones de Km2</a:t>
              </a:r>
              <a:endParaRPr lang="es-CO" sz="1200" b="1" dirty="0">
                <a:latin typeface="+mj-lt"/>
              </a:endParaRPr>
            </a:p>
          </p:txBody>
        </p:sp>
        <p:sp>
          <p:nvSpPr>
            <p:cNvPr id="16" name="15 CuadroTexto"/>
            <p:cNvSpPr txBox="1"/>
            <p:nvPr/>
          </p:nvSpPr>
          <p:spPr>
            <a:xfrm>
              <a:off x="898848" y="5589896"/>
              <a:ext cx="2377752" cy="276356"/>
            </a:xfrm>
            <a:prstGeom prst="rect">
              <a:avLst/>
            </a:prstGeom>
            <a:solidFill>
              <a:schemeClr val="bg1"/>
            </a:solidFill>
          </p:spPr>
          <p:txBody>
            <a:bodyPr>
              <a:spAutoFit/>
            </a:bodyPr>
            <a:lstStyle/>
            <a:p>
              <a:pPr algn="ctr">
                <a:defRPr/>
              </a:pPr>
              <a:r>
                <a:rPr lang="en-US" sz="1200" b="1" dirty="0">
                  <a:latin typeface="+mj-lt"/>
                </a:rPr>
                <a:t>6,5% de deshielo por </a:t>
              </a:r>
              <a:r>
                <a:rPr lang="es-CO" sz="1200" b="1" dirty="0">
                  <a:latin typeface="+mj-lt"/>
                </a:rPr>
                <a:t>década</a:t>
              </a:r>
            </a:p>
          </p:txBody>
        </p:sp>
      </p:grpSp>
      <p:grpSp>
        <p:nvGrpSpPr>
          <p:cNvPr id="14345" name="18 Grupo"/>
          <p:cNvGrpSpPr>
            <a:grpSpLocks/>
          </p:cNvGrpSpPr>
          <p:nvPr/>
        </p:nvGrpSpPr>
        <p:grpSpPr bwMode="auto">
          <a:xfrm>
            <a:off x="3346450" y="4941888"/>
            <a:ext cx="2449513" cy="1109662"/>
            <a:chOff x="3346624" y="4941168"/>
            <a:chExt cx="2449512" cy="1110741"/>
          </a:xfrm>
        </p:grpSpPr>
        <p:sp>
          <p:nvSpPr>
            <p:cNvPr id="13" name="12 CuadroTexto"/>
            <p:cNvSpPr txBox="1"/>
            <p:nvPr/>
          </p:nvSpPr>
          <p:spPr>
            <a:xfrm>
              <a:off x="3348212" y="5301880"/>
              <a:ext cx="2447924" cy="276494"/>
            </a:xfrm>
            <a:prstGeom prst="rect">
              <a:avLst/>
            </a:prstGeom>
            <a:solidFill>
              <a:schemeClr val="accent6">
                <a:lumMod val="75000"/>
              </a:schemeClr>
            </a:solidFill>
          </p:spPr>
          <p:txBody>
            <a:bodyPr>
              <a:spAutoFit/>
            </a:bodyPr>
            <a:lstStyle/>
            <a:p>
              <a:pPr algn="ctr">
                <a:defRPr/>
              </a:pPr>
              <a:r>
                <a:rPr lang="en-US" sz="1200" b="1" dirty="0">
                  <a:solidFill>
                    <a:schemeClr val="bg1"/>
                  </a:solidFill>
                  <a:effectLst>
                    <a:outerShdw blurRad="38100" dist="38100" dir="2700000" algn="tl">
                      <a:srgbClr val="000000">
                        <a:alpha val="43137"/>
                      </a:srgbClr>
                    </a:outerShdw>
                  </a:effectLst>
                  <a:latin typeface="+mj-lt"/>
                </a:rPr>
                <a:t>5,3 Milliones de Km2</a:t>
              </a:r>
              <a:endParaRPr lang="es-CO" sz="1200" b="1" dirty="0">
                <a:solidFill>
                  <a:schemeClr val="bg1"/>
                </a:solidFill>
                <a:effectLst>
                  <a:outerShdw blurRad="38100" dist="38100" dir="2700000" algn="tl">
                    <a:srgbClr val="000000">
                      <a:alpha val="43137"/>
                    </a:srgbClr>
                  </a:outerShdw>
                </a:effectLst>
                <a:latin typeface="+mj-lt"/>
              </a:endParaRPr>
            </a:p>
          </p:txBody>
        </p:sp>
        <p:sp>
          <p:nvSpPr>
            <p:cNvPr id="10" name="9 CuadroTexto"/>
            <p:cNvSpPr txBox="1"/>
            <p:nvPr/>
          </p:nvSpPr>
          <p:spPr>
            <a:xfrm>
              <a:off x="3346624" y="4941168"/>
              <a:ext cx="2449512" cy="338466"/>
            </a:xfrm>
            <a:prstGeom prst="rect">
              <a:avLst/>
            </a:prstGeom>
            <a:gradFill>
              <a:gsLst>
                <a:gs pos="2000">
                  <a:schemeClr val="tx1">
                    <a:lumMod val="50000"/>
                    <a:lumOff val="50000"/>
                  </a:schemeClr>
                </a:gs>
                <a:gs pos="84000">
                  <a:schemeClr val="tx1">
                    <a:lumMod val="75000"/>
                    <a:lumOff val="25000"/>
                  </a:schemeClr>
                </a:gs>
              </a:gsLst>
              <a:lin ang="16200000" scaled="0"/>
            </a:gradFill>
          </p:spPr>
          <p:txBody>
            <a:bodyPr>
              <a:spAutoFit/>
            </a:bodyPr>
            <a:lstStyle/>
            <a:p>
              <a:pPr algn="ctr">
                <a:defRPr/>
              </a:pPr>
              <a:r>
                <a:rPr lang="en-US" sz="1600" b="1" dirty="0">
                  <a:solidFill>
                    <a:schemeClr val="bg1"/>
                  </a:solidFill>
                  <a:effectLst>
                    <a:outerShdw blurRad="38100" dist="38100" dir="2700000" algn="tl">
                      <a:srgbClr val="000000">
                        <a:alpha val="43137"/>
                      </a:srgbClr>
                    </a:outerShdw>
                  </a:effectLst>
                  <a:latin typeface="+mj-lt"/>
                </a:rPr>
                <a:t>Ártico, 2005</a:t>
              </a:r>
              <a:endParaRPr lang="es-CO" sz="1600" b="1" dirty="0">
                <a:solidFill>
                  <a:schemeClr val="bg1"/>
                </a:solidFill>
                <a:effectLst>
                  <a:outerShdw blurRad="38100" dist="38100" dir="2700000" algn="tl">
                    <a:srgbClr val="000000">
                      <a:alpha val="43137"/>
                    </a:srgbClr>
                  </a:outerShdw>
                </a:effectLst>
                <a:latin typeface="+mj-lt"/>
              </a:endParaRPr>
            </a:p>
          </p:txBody>
        </p:sp>
        <p:sp>
          <p:nvSpPr>
            <p:cNvPr id="17" name="16 CuadroTexto"/>
            <p:cNvSpPr txBox="1"/>
            <p:nvPr/>
          </p:nvSpPr>
          <p:spPr>
            <a:xfrm>
              <a:off x="3348212" y="5589498"/>
              <a:ext cx="2447924" cy="462411"/>
            </a:xfrm>
            <a:prstGeom prst="rect">
              <a:avLst/>
            </a:prstGeom>
            <a:solidFill>
              <a:schemeClr val="bg1"/>
            </a:solidFill>
          </p:spPr>
          <p:txBody>
            <a:bodyPr>
              <a:spAutoFit/>
            </a:bodyPr>
            <a:lstStyle/>
            <a:p>
              <a:pPr algn="ctr">
                <a:defRPr/>
              </a:pPr>
              <a:r>
                <a:rPr lang="en-US" sz="1200" b="1" dirty="0">
                  <a:latin typeface="+mj-lt"/>
                </a:rPr>
                <a:t>8% de deshielo por </a:t>
              </a:r>
              <a:r>
                <a:rPr lang="es-CO" sz="1200" b="1" dirty="0">
                  <a:latin typeface="+mj-lt"/>
                </a:rPr>
                <a:t>década</a:t>
              </a:r>
            </a:p>
            <a:p>
              <a:pPr algn="ctr">
                <a:defRPr/>
              </a:pPr>
              <a:endParaRPr lang="es-CO" sz="1200" b="1" dirty="0">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209613008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2"/>
          <p:cNvSpPr txBox="1">
            <a:spLocks noChangeArrowheads="1"/>
          </p:cNvSpPr>
          <p:nvPr/>
        </p:nvSpPr>
        <p:spPr bwMode="auto">
          <a:xfrm>
            <a:off x="0" y="188640"/>
            <a:ext cx="9144000" cy="64633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anchor="ctr" anchorCtr="0" compatLnSpc="1">
            <a:prstTxWarp prst="textNoShape">
              <a:avLst/>
            </a:prstTxWarp>
          </a:bodyPr>
          <a:lstStyle>
            <a:defPPr>
              <a:defRPr lang="es-CO"/>
            </a:defPPr>
            <a:lvl1pPr algn="ctr" eaLnBrk="0" fontAlgn="base" hangingPunct="0">
              <a:spcBef>
                <a:spcPct val="0"/>
              </a:spcBef>
              <a:spcAft>
                <a:spcPct val="0"/>
              </a:spcAft>
              <a:defRPr sz="36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ES" dirty="0"/>
              <a:t>Monte KILIMANJARO</a:t>
            </a:r>
          </a:p>
        </p:txBody>
      </p:sp>
      <p:sp>
        <p:nvSpPr>
          <p:cNvPr id="15363" name="7 CuadroTexto"/>
          <p:cNvSpPr txBox="1">
            <a:spLocks noChangeArrowheads="1"/>
          </p:cNvSpPr>
          <p:nvPr/>
        </p:nvSpPr>
        <p:spPr bwMode="auto">
          <a:xfrm>
            <a:off x="539750" y="5661025"/>
            <a:ext cx="2017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CO" sz="1200" b="1"/>
              <a:t>Fuente:</a:t>
            </a:r>
            <a:r>
              <a:rPr lang="es-CO" sz="1200"/>
              <a:t> Googlemaps</a:t>
            </a:r>
          </a:p>
        </p:txBody>
      </p:sp>
      <p:grpSp>
        <p:nvGrpSpPr>
          <p:cNvPr id="15364" name="11 Grupo"/>
          <p:cNvGrpSpPr>
            <a:grpSpLocks/>
          </p:cNvGrpSpPr>
          <p:nvPr/>
        </p:nvGrpSpPr>
        <p:grpSpPr bwMode="auto">
          <a:xfrm>
            <a:off x="3347864" y="981074"/>
            <a:ext cx="5688632" cy="5616277"/>
            <a:chOff x="468313" y="981075"/>
            <a:chExt cx="5472112" cy="5543550"/>
          </a:xfrm>
        </p:grpSpPr>
        <p:pic>
          <p:nvPicPr>
            <p:cNvPr id="15366" name="Imagen 20" descr="http://diarioberea.blogdiario.com/img/monte-kilimanja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981075"/>
              <a:ext cx="54721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http://www.tufuncion.com/images/google-maps-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651375"/>
              <a:ext cx="54721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3563937" y="2270125"/>
              <a:ext cx="2376488" cy="511175"/>
            </a:xfrm>
            <a:prstGeom prst="round2Diag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s-CO" sz="2400" b="1" dirty="0"/>
                <a:t>Febrero, 1993</a:t>
              </a:r>
            </a:p>
          </p:txBody>
        </p:sp>
        <p:sp>
          <p:nvSpPr>
            <p:cNvPr id="11" name="10 CuadroTexto"/>
            <p:cNvSpPr txBox="1"/>
            <p:nvPr/>
          </p:nvSpPr>
          <p:spPr>
            <a:xfrm>
              <a:off x="3563937" y="4076700"/>
              <a:ext cx="2376488" cy="511175"/>
            </a:xfrm>
            <a:prstGeom prst="round2Diag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s-CO" sz="2400" b="1" dirty="0"/>
                <a:t>Febrero, 2000</a:t>
              </a:r>
            </a:p>
          </p:txBody>
        </p:sp>
        <p:sp>
          <p:nvSpPr>
            <p:cNvPr id="13" name="12 CuadroTexto"/>
            <p:cNvSpPr txBox="1"/>
            <p:nvPr/>
          </p:nvSpPr>
          <p:spPr>
            <a:xfrm>
              <a:off x="3563937" y="6015038"/>
              <a:ext cx="2376488" cy="509587"/>
            </a:xfrm>
            <a:prstGeom prst="round2Diag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s-CO" sz="2400" b="1" dirty="0"/>
                <a:t>Marzo, 2010</a:t>
              </a:r>
            </a:p>
          </p:txBody>
        </p:sp>
      </p:grpSp>
      <p:sp>
        <p:nvSpPr>
          <p:cNvPr id="14" name="Text Box 13"/>
          <p:cNvSpPr txBox="1">
            <a:spLocks noChangeArrowheads="1"/>
          </p:cNvSpPr>
          <p:nvPr/>
        </p:nvSpPr>
        <p:spPr bwMode="auto">
          <a:xfrm>
            <a:off x="250825" y="4076700"/>
            <a:ext cx="3024188" cy="1384300"/>
          </a:xfrm>
          <a:prstGeom prst="rect">
            <a:avLst/>
          </a:prstGeom>
          <a:noFill/>
          <a:ln w="0" algn="ctr">
            <a:noFill/>
            <a:miter lim="800000"/>
            <a:headEnd/>
            <a:tailEnd/>
          </a:ln>
        </p:spPr>
        <p:txBody>
          <a:bodyPr>
            <a:spAutoFit/>
          </a:bodyPr>
          <a:lstStyle/>
          <a:p>
            <a:pPr algn="ctr">
              <a:defRPr/>
            </a:pPr>
            <a:r>
              <a:rPr lang="es-CO" sz="2800" dirty="0">
                <a:latin typeface="+mj-lt"/>
              </a:rPr>
              <a:t>Cima del </a:t>
            </a:r>
            <a:r>
              <a:rPr lang="es-CO" sz="2800" b="1" dirty="0">
                <a:latin typeface="+mj-lt"/>
              </a:rPr>
              <a:t>Monte Kilimanjaro</a:t>
            </a:r>
            <a:r>
              <a:rPr lang="es-CO" sz="2800" dirty="0">
                <a:latin typeface="+mj-lt"/>
              </a:rPr>
              <a:t> en Tanzania</a:t>
            </a:r>
            <a:endParaRPr lang="es-ES" sz="2800" dirty="0">
              <a:latin typeface="+mj-lt"/>
            </a:endParaRPr>
          </a:p>
        </p:txBody>
      </p:sp>
    </p:spTree>
    <p:extLst>
      <p:ext uri="{BB962C8B-B14F-4D97-AF65-F5344CB8AC3E}">
        <p14:creationId xmlns:p14="http://schemas.microsoft.com/office/powerpoint/2010/main" val="318099644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eb.rollins.edu/~jsiry/global_warm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980728"/>
            <a:ext cx="720090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36762" y="188640"/>
            <a:ext cx="8784976" cy="64633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defPPr>
              <a:defRPr lang="es-CO"/>
            </a:defPPr>
            <a:lvl1pPr algn="ctr" eaLnBrk="0" fontAlgn="base" hangingPunct="0">
              <a:spcBef>
                <a:spcPct val="0"/>
              </a:spcBef>
              <a:spcAft>
                <a:spcPct val="0"/>
              </a:spcAft>
              <a:defRPr sz="3600" b="1">
                <a:solidFill>
                  <a:srgbClr val="FF0000"/>
                </a:solidFill>
                <a:latin typeface="+mj-lt"/>
                <a:ea typeface="+mj-ea"/>
                <a:cs typeface="+mj-cs"/>
              </a:defRPr>
            </a:lvl1pPr>
            <a:lvl2pPr algn="ctr" eaLnBrk="0" fontAlgn="base" hangingPunct="0">
              <a:spcBef>
                <a:spcPct val="0"/>
              </a:spcBef>
              <a:spcAft>
                <a:spcPct val="0"/>
              </a:spcAft>
              <a:defRPr sz="2400" b="1">
                <a:solidFill>
                  <a:srgbClr val="0066CC"/>
                </a:solidFill>
                <a:latin typeface="Arial" charset="0"/>
                <a:cs typeface="Arial" charset="0"/>
              </a:defRPr>
            </a:lvl2pPr>
            <a:lvl3pPr algn="ctr" eaLnBrk="0" fontAlgn="base" hangingPunct="0">
              <a:spcBef>
                <a:spcPct val="0"/>
              </a:spcBef>
              <a:spcAft>
                <a:spcPct val="0"/>
              </a:spcAft>
              <a:defRPr sz="2400" b="1">
                <a:solidFill>
                  <a:srgbClr val="0066CC"/>
                </a:solidFill>
                <a:latin typeface="Arial" charset="0"/>
                <a:cs typeface="Arial" charset="0"/>
              </a:defRPr>
            </a:lvl3pPr>
            <a:lvl4pPr algn="ctr" eaLnBrk="0" fontAlgn="base" hangingPunct="0">
              <a:spcBef>
                <a:spcPct val="0"/>
              </a:spcBef>
              <a:spcAft>
                <a:spcPct val="0"/>
              </a:spcAft>
              <a:defRPr sz="2400" b="1">
                <a:solidFill>
                  <a:srgbClr val="0066CC"/>
                </a:solidFill>
                <a:latin typeface="Arial" charset="0"/>
                <a:cs typeface="Arial" charset="0"/>
              </a:defRPr>
            </a:lvl4pPr>
            <a:lvl5pPr algn="ctr" eaLnBrk="0" fontAlgn="base" hangingPunct="0">
              <a:spcBef>
                <a:spcPct val="0"/>
              </a:spcBef>
              <a:spcAft>
                <a:spcPct val="0"/>
              </a:spcAft>
              <a:defRPr sz="2400" b="1">
                <a:solidFill>
                  <a:srgbClr val="0066CC"/>
                </a:solidFill>
                <a:latin typeface="Arial" charset="0"/>
                <a:cs typeface="Arial" charset="0"/>
              </a:defRPr>
            </a:lvl5pPr>
            <a:lvl6pPr marL="457200" algn="ctr" fontAlgn="base">
              <a:spcBef>
                <a:spcPct val="0"/>
              </a:spcBef>
              <a:spcAft>
                <a:spcPct val="0"/>
              </a:spcAft>
              <a:defRPr sz="2400" b="1">
                <a:solidFill>
                  <a:srgbClr val="0066CC"/>
                </a:solidFill>
                <a:latin typeface="Arial" charset="0"/>
                <a:cs typeface="Arial" charset="0"/>
              </a:defRPr>
            </a:lvl6pPr>
            <a:lvl7pPr marL="914400" algn="ctr" fontAlgn="base">
              <a:spcBef>
                <a:spcPct val="0"/>
              </a:spcBef>
              <a:spcAft>
                <a:spcPct val="0"/>
              </a:spcAft>
              <a:defRPr sz="2400" b="1">
                <a:solidFill>
                  <a:srgbClr val="0066CC"/>
                </a:solidFill>
                <a:latin typeface="Arial" charset="0"/>
                <a:cs typeface="Arial" charset="0"/>
              </a:defRPr>
            </a:lvl7pPr>
            <a:lvl8pPr marL="1371600" algn="ctr" fontAlgn="base">
              <a:spcBef>
                <a:spcPct val="0"/>
              </a:spcBef>
              <a:spcAft>
                <a:spcPct val="0"/>
              </a:spcAft>
              <a:defRPr sz="2400" b="1">
                <a:solidFill>
                  <a:srgbClr val="0066CC"/>
                </a:solidFill>
                <a:latin typeface="Arial" charset="0"/>
                <a:cs typeface="Arial" charset="0"/>
              </a:defRPr>
            </a:lvl8pPr>
            <a:lvl9pPr marL="1828800" algn="ctr" fontAlgn="base">
              <a:spcBef>
                <a:spcPct val="0"/>
              </a:spcBef>
              <a:spcAft>
                <a:spcPct val="0"/>
              </a:spcAft>
              <a:defRPr sz="2400" b="1">
                <a:solidFill>
                  <a:srgbClr val="0066CC"/>
                </a:solidFill>
                <a:latin typeface="Arial" charset="0"/>
                <a:cs typeface="Arial" charset="0"/>
              </a:defRPr>
            </a:lvl9pPr>
          </a:lstStyle>
          <a:p>
            <a:r>
              <a:rPr lang="es-CO" dirty="0"/>
              <a:t>Glaciar de la PATAGONIA</a:t>
            </a:r>
          </a:p>
        </p:txBody>
      </p:sp>
      <p:sp>
        <p:nvSpPr>
          <p:cNvPr id="16388" name="4 CuadroTexto"/>
          <p:cNvSpPr txBox="1">
            <a:spLocks noChangeArrowheads="1"/>
          </p:cNvSpPr>
          <p:nvPr/>
        </p:nvSpPr>
        <p:spPr bwMode="auto">
          <a:xfrm>
            <a:off x="7092950" y="6381750"/>
            <a:ext cx="17287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r>
              <a:rPr lang="es-CO" sz="1100" b="1"/>
              <a:t>Fuente: </a:t>
            </a:r>
            <a:r>
              <a:rPr lang="es-CO" sz="1100"/>
              <a:t>Greenpeace</a:t>
            </a:r>
          </a:p>
        </p:txBody>
      </p:sp>
      <p:sp>
        <p:nvSpPr>
          <p:cNvPr id="6" name="5 CuadroTexto"/>
          <p:cNvSpPr txBox="1"/>
          <p:nvPr/>
        </p:nvSpPr>
        <p:spPr>
          <a:xfrm>
            <a:off x="1547813" y="3065463"/>
            <a:ext cx="1223962" cy="442912"/>
          </a:xfrm>
          <a:prstGeom prst="round2Diag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s-CO" sz="2000" b="1" dirty="0"/>
              <a:t>1928</a:t>
            </a:r>
          </a:p>
        </p:txBody>
      </p:sp>
      <p:sp>
        <p:nvSpPr>
          <p:cNvPr id="7" name="6 CuadroTexto"/>
          <p:cNvSpPr txBox="1"/>
          <p:nvPr/>
        </p:nvSpPr>
        <p:spPr>
          <a:xfrm>
            <a:off x="1547813" y="5657850"/>
            <a:ext cx="1223962" cy="442913"/>
          </a:xfrm>
          <a:prstGeom prst="round2Diag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s-CO" sz="2000" b="1" dirty="0"/>
              <a:t>2004</a:t>
            </a:r>
          </a:p>
        </p:txBody>
      </p:sp>
    </p:spTree>
    <p:extLst>
      <p:ext uri="{BB962C8B-B14F-4D97-AF65-F5344CB8AC3E}">
        <p14:creationId xmlns:p14="http://schemas.microsoft.com/office/powerpoint/2010/main" val="161762555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34_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5_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3538</TotalTime>
  <Words>2317</Words>
  <Application>Microsoft Office PowerPoint</Application>
  <PresentationFormat>Presentación en pantalla (4:3)</PresentationFormat>
  <Paragraphs>437</Paragraphs>
  <Slides>51</Slides>
  <Notes>12</Notes>
  <HiddenSlides>0</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2</vt:i4>
      </vt:variant>
      <vt:variant>
        <vt:lpstr>Títulos de diapositiva</vt:lpstr>
      </vt:variant>
      <vt:variant>
        <vt:i4>51</vt:i4>
      </vt:variant>
    </vt:vector>
  </HeadingPairs>
  <TitlesOfParts>
    <vt:vector size="66" baseType="lpstr">
      <vt:lpstr>MS PGothic</vt:lpstr>
      <vt:lpstr>Arial</vt:lpstr>
      <vt:lpstr>Calibri</vt:lpstr>
      <vt:lpstr>Freestyle Script</vt:lpstr>
      <vt:lpstr>Lucida Sans Unicode</vt:lpstr>
      <vt:lpstr>Segoe UI</vt:lpstr>
      <vt:lpstr>Segoe UI Symbol</vt:lpstr>
      <vt:lpstr>Times New Roman</vt:lpstr>
      <vt:lpstr>Verdana</vt:lpstr>
      <vt:lpstr>Wingdings</vt:lpstr>
      <vt:lpstr>Wingdings 3</vt:lpstr>
      <vt:lpstr>34_Diseño personalizado</vt:lpstr>
      <vt:lpstr>35_Diseño personalizado</vt:lpstr>
      <vt:lpstr>Microsoft Excel 97-2003 Worksheet</vt:lpstr>
      <vt:lpstr>Imagen</vt:lpstr>
      <vt:lpstr>Retos y Oportunidades de la Industria del Biodiesel</vt:lpstr>
      <vt:lpstr>El calentamiento global</vt:lpstr>
      <vt:lpstr>Anomalías de la temperatura global sobre el océano y la tierra (1880-2012) </vt:lpstr>
      <vt:lpstr>Calentamiento global</vt:lpstr>
      <vt:lpstr>Participación de emisiones</vt:lpstr>
      <vt:lpstr>Presentación de PowerPoint</vt:lpstr>
      <vt:lpstr>Presentación de PowerPoint</vt:lpstr>
      <vt:lpstr>Presentación de PowerPoint</vt:lpstr>
      <vt:lpstr>Presentación de PowerPoint</vt:lpstr>
      <vt:lpstr>Presentación de PowerPoint</vt:lpstr>
      <vt:lpstr>Presentación de PowerPoint</vt:lpstr>
      <vt:lpstr>El cambio climático dañará la agricultura de los países en desarrollo</vt:lpstr>
      <vt:lpstr>PORCENTAJE ESTIMADO DE DECRECIMIENTO EN PRODUCCIÓN AGRÍCOLA DEBIDO AL CAMBIO CLIMÁTICO EN 2080</vt:lpstr>
      <vt:lpstr>LA ERA DEL PETRÓLEO</vt:lpstr>
      <vt:lpstr>PROYECCIÓN DE LA PRODUCCIÓN  MUNDIAL DEL PETRÓLEO</vt:lpstr>
      <vt:lpstr>Presentación de PowerPoint</vt:lpstr>
      <vt:lpstr>Presentación de PowerPoint</vt:lpstr>
      <vt:lpstr>Presentación de PowerPoint</vt:lpstr>
      <vt:lpstr>Costo de importación de Combustibles</vt:lpstr>
      <vt:lpstr>El crecimiento demográfico y la demanda</vt:lpstr>
      <vt:lpstr>Presentación de PowerPoint</vt:lpstr>
      <vt:lpstr>“LA CLASE MEDIA” FUERA DE EEUU SE DUPLICARÁ PARA EL 2020; HABRÁ APROXIMADAMENTE MIL MILLONES DE HOGARES  </vt:lpstr>
      <vt:lpstr>Presentación de PowerPoint</vt:lpstr>
      <vt:lpstr>Presentación de PowerPoint</vt:lpstr>
      <vt:lpstr>Presentación de PowerPoint</vt:lpstr>
      <vt:lpstr>El mundo hoy</vt:lpstr>
      <vt:lpstr>La producción de biocombustibles está dominada por 3 países </vt:lpstr>
      <vt:lpstr>Producción de biodiesel por país (2013)</vt:lpstr>
      <vt:lpstr>El comercio de los biocombustibles hasta 2013 fluye hacia la EU </vt:lpstr>
      <vt:lpstr>El comercio de los biocombustibles disminuyó su flujo hacia la EU en 2013 - 2014 </vt:lpstr>
      <vt:lpstr>Los mercados en el mundo</vt:lpstr>
      <vt:lpstr>La producción mundial de biocombustibles aumentará hasta 2020 pero a un ritmo más lento</vt:lpstr>
      <vt:lpstr>La comercialización de los biocombustibles de nueva generación podrían cambiar drásticamente el panorama </vt:lpstr>
      <vt:lpstr>Presentación de PowerPoint</vt:lpstr>
      <vt:lpstr>Estimación de demanda de biodiesel  2024</vt:lpstr>
      <vt:lpstr>Estimación de  oferta de biodiesel  2024</vt:lpstr>
      <vt:lpstr>Presentación de PowerPoint</vt:lpstr>
      <vt:lpstr>Participación en transporte en la UE</vt:lpstr>
      <vt:lpstr>Uso de Energía en transporte en la UE</vt:lpstr>
      <vt:lpstr>Demanda de Biodiesel en países de referencia (2013-2014)</vt:lpstr>
      <vt:lpstr>Presentación de PowerPoint</vt:lpstr>
      <vt:lpstr>Vocación y uso  de la tierra en Colombia</vt:lpstr>
      <vt:lpstr>Colombia. Área sembrada en palma de aceite 1959-2013 </vt:lpstr>
      <vt:lpstr>Cifras de la industria del Biodiésel</vt:lpstr>
      <vt:lpstr>Plantas de  Biodiesel en Operación</vt:lpstr>
      <vt:lpstr>RESUMEN DE EMPLEOS GENERADOS EN LA INDUTRIA  DE BIOCOMBUSTIBLES</vt:lpstr>
      <vt:lpstr>Presentación de PowerPoint</vt:lpstr>
      <vt:lpstr>Paradigmas</vt:lpstr>
      <vt:lpstr>La industria del biodiesel</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Retos y Oportunidades de la Industria del Biodiesel</dc:title>
  <dc:creator>PDI</dc:creator>
  <cp:lastModifiedBy>platafoma</cp:lastModifiedBy>
  <cp:revision>79</cp:revision>
  <dcterms:created xsi:type="dcterms:W3CDTF">2014-05-22T17:24:42Z</dcterms:created>
  <dcterms:modified xsi:type="dcterms:W3CDTF">2014-06-04T22:27:38Z</dcterms:modified>
</cp:coreProperties>
</file>